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sldIdLst>
    <p:sldId id="256" r:id="rId2"/>
    <p:sldId id="260" r:id="rId3"/>
    <p:sldId id="261" r:id="rId4"/>
    <p:sldId id="262" r:id="rId5"/>
    <p:sldId id="263" r:id="rId6"/>
    <p:sldId id="264" r:id="rId7"/>
    <p:sldId id="258" r:id="rId8"/>
    <p:sldId id="257" r:id="rId9"/>
    <p:sldId id="265" r:id="rId10"/>
    <p:sldId id="259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5" r:id="rId20"/>
    <p:sldId id="276" r:id="rId21"/>
    <p:sldId id="277" r:id="rId22"/>
    <p:sldId id="278" r:id="rId23"/>
    <p:sldId id="279" r:id="rId24"/>
    <p:sldId id="281" r:id="rId25"/>
    <p:sldId id="280" r:id="rId26"/>
  </p:sldIdLst>
  <p:sldSz cx="12192000" cy="6858000"/>
  <p:notesSz cx="7053263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D5361CFF-9F2E-44F6-803A-C981A110F803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B74DA278-6E2C-4E7B-843C-0172BB071D2A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0486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61CFF-9F2E-44F6-803A-C981A110F803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DA278-6E2C-4E7B-843C-0172BB071D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662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61CFF-9F2E-44F6-803A-C981A110F803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DA278-6E2C-4E7B-843C-0172BB071D2A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211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61CFF-9F2E-44F6-803A-C981A110F803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DA278-6E2C-4E7B-843C-0172BB071D2A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70539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61CFF-9F2E-44F6-803A-C981A110F803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DA278-6E2C-4E7B-843C-0172BB071D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7539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61CFF-9F2E-44F6-803A-C981A110F803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DA278-6E2C-4E7B-843C-0172BB071D2A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87062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61CFF-9F2E-44F6-803A-C981A110F803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DA278-6E2C-4E7B-843C-0172BB071D2A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23121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61CFF-9F2E-44F6-803A-C981A110F803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DA278-6E2C-4E7B-843C-0172BB071D2A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06215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61CFF-9F2E-44F6-803A-C981A110F803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DA278-6E2C-4E7B-843C-0172BB071D2A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105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61CFF-9F2E-44F6-803A-C981A110F803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DA278-6E2C-4E7B-843C-0172BB071D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963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61CFF-9F2E-44F6-803A-C981A110F803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DA278-6E2C-4E7B-843C-0172BB071D2A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4438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61CFF-9F2E-44F6-803A-C981A110F803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DA278-6E2C-4E7B-843C-0172BB071D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33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61CFF-9F2E-44F6-803A-C981A110F803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DA278-6E2C-4E7B-843C-0172BB071D2A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2020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61CFF-9F2E-44F6-803A-C981A110F803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DA278-6E2C-4E7B-843C-0172BB071D2A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14716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61CFF-9F2E-44F6-803A-C981A110F803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DA278-6E2C-4E7B-843C-0172BB071D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2271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61CFF-9F2E-44F6-803A-C981A110F803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DA278-6E2C-4E7B-843C-0172BB071D2A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6486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61CFF-9F2E-44F6-803A-C981A110F803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DA278-6E2C-4E7B-843C-0172BB071D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778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361CFF-9F2E-44F6-803A-C981A110F803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74DA278-6E2C-4E7B-843C-0172BB071D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632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  <p:sldLayoutId id="2147483753" r:id="rId15"/>
    <p:sldLayoutId id="2147483754" r:id="rId16"/>
    <p:sldLayoutId id="214748375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5" Type="http://schemas.openxmlformats.org/officeDocument/2006/relationships/image" Target="../media/image21.jpeg"/><Relationship Id="rId4" Type="http://schemas.openxmlformats.org/officeDocument/2006/relationships/image" Target="../media/image2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1C08A-5F0A-4700-AB5B-3039CA1F1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2019 &amp; 2020 AGMs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48D819-94BD-4A3A-8BBA-FCC4A98673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2791856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b="1" dirty="0"/>
              <a:t>Introductions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/>
              <a:t>Directors’ Report</a:t>
            </a:r>
          </a:p>
          <a:p>
            <a:pPr lvl="1">
              <a:spcBef>
                <a:spcPts val="0"/>
              </a:spcBef>
            </a:pPr>
            <a:r>
              <a:rPr lang="en-US" sz="2400" dirty="0"/>
              <a:t>2019 Events</a:t>
            </a:r>
          </a:p>
          <a:p>
            <a:pPr lvl="1">
              <a:spcBef>
                <a:spcPts val="0"/>
              </a:spcBef>
            </a:pPr>
            <a:r>
              <a:rPr lang="en-US" sz="2400" dirty="0"/>
              <a:t>2020 Events</a:t>
            </a:r>
          </a:p>
          <a:p>
            <a:pPr lvl="1">
              <a:spcBef>
                <a:spcPts val="0"/>
              </a:spcBef>
            </a:pPr>
            <a:r>
              <a:rPr lang="en-US" sz="2400" dirty="0"/>
              <a:t>Communications</a:t>
            </a:r>
          </a:p>
          <a:p>
            <a:pPr lvl="1">
              <a:spcBef>
                <a:spcPts val="0"/>
              </a:spcBef>
            </a:pPr>
            <a:r>
              <a:rPr lang="en-US" sz="2400" dirty="0"/>
              <a:t>Developments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669C71-CC83-40FA-B413-CE40579AE9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5034052" cy="3310128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b="1" dirty="0"/>
              <a:t>Treasurer’s Report</a:t>
            </a:r>
          </a:p>
          <a:p>
            <a:pPr lvl="1">
              <a:spcBef>
                <a:spcPts val="0"/>
              </a:spcBef>
            </a:pPr>
            <a:r>
              <a:rPr lang="en-US" sz="2400" dirty="0"/>
              <a:t>2019 General Financial Statement</a:t>
            </a:r>
          </a:p>
          <a:p>
            <a:pPr lvl="1">
              <a:spcBef>
                <a:spcPts val="0"/>
              </a:spcBef>
            </a:pPr>
            <a:r>
              <a:rPr lang="en-US" sz="2400" dirty="0"/>
              <a:t>2019 Gazebo Financial Statement</a:t>
            </a:r>
          </a:p>
          <a:p>
            <a:pPr lvl="1">
              <a:spcBef>
                <a:spcPts val="0"/>
              </a:spcBef>
            </a:pPr>
            <a:r>
              <a:rPr lang="en-US" sz="2400" dirty="0"/>
              <a:t>2020 General Financial Statement</a:t>
            </a:r>
          </a:p>
          <a:p>
            <a:pPr lvl="1">
              <a:spcBef>
                <a:spcPts val="0"/>
              </a:spcBef>
            </a:pPr>
            <a:r>
              <a:rPr lang="en-US" sz="2400" dirty="0"/>
              <a:t>2021 Budget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/>
              <a:t>Elections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/>
              <a:t>Discussion </a:t>
            </a:r>
          </a:p>
        </p:txBody>
      </p:sp>
      <p:pic>
        <p:nvPicPr>
          <p:cNvPr id="5" name="Picture 4" descr="A close-up of a logo&#10;&#10;Description automatically generated with medium confidence">
            <a:extLst>
              <a:ext uri="{FF2B5EF4-FFF2-40B4-BE49-F238E27FC236}">
                <a16:creationId xmlns:a16="http://schemas.microsoft.com/office/drawing/2014/main" id="{1FF38C81-A653-4D9A-889D-2CF1F1B172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46" y="730587"/>
            <a:ext cx="1629648" cy="155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5259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outdoor, tree, sky&#10;&#10;Description automatically generated">
            <a:extLst>
              <a:ext uri="{FF2B5EF4-FFF2-40B4-BE49-F238E27FC236}">
                <a16:creationId xmlns:a16="http://schemas.microsoft.com/office/drawing/2014/main" id="{A91ACA19-04A5-4604-BE77-451E564B25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5" t="7919" r="17297"/>
          <a:stretch/>
        </p:blipFill>
        <p:spPr>
          <a:xfrm>
            <a:off x="984589" y="1771708"/>
            <a:ext cx="6006518" cy="36323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726197-0F7F-42B0-A914-1111C59BB1D4}"/>
              </a:ext>
            </a:extLst>
          </p:cNvPr>
          <p:cNvSpPr txBox="1"/>
          <p:nvPr/>
        </p:nvSpPr>
        <p:spPr>
          <a:xfrm>
            <a:off x="2005906" y="725268"/>
            <a:ext cx="40900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Waskasoo Gazebo Project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FCED5B-1370-460E-A610-38A7A983B642}"/>
              </a:ext>
            </a:extLst>
          </p:cNvPr>
          <p:cNvSpPr txBox="1"/>
          <p:nvPr/>
        </p:nvSpPr>
        <p:spPr>
          <a:xfrm>
            <a:off x="2267163" y="1248488"/>
            <a:ext cx="3567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Officially Completed November 2019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21CFBC-DC87-4BDD-BDC5-4D94DB89F9EE}"/>
              </a:ext>
            </a:extLst>
          </p:cNvPr>
          <p:cNvSpPr txBox="1"/>
          <p:nvPr/>
        </p:nvSpPr>
        <p:spPr>
          <a:xfrm flipH="1">
            <a:off x="7246213" y="2885974"/>
            <a:ext cx="388410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338 Volunteer Hours Logged</a:t>
            </a:r>
          </a:p>
          <a:p>
            <a:r>
              <a:rPr lang="en-US" dirty="0"/>
              <a:t>$40,600 in In-Kind Donations</a:t>
            </a:r>
          </a:p>
          <a:p>
            <a:r>
              <a:rPr lang="en-US" dirty="0"/>
              <a:t>	($39,000 of those from Shunda)</a:t>
            </a:r>
          </a:p>
          <a:p>
            <a:r>
              <a:rPr lang="en-US" dirty="0"/>
              <a:t>$55,500 in Cash Costs</a:t>
            </a:r>
          </a:p>
          <a:p>
            <a:r>
              <a:rPr lang="en-US" dirty="0"/>
              <a:t>	($51,500 from CFEP Alberta Grant)</a:t>
            </a:r>
          </a:p>
          <a:p>
            <a:r>
              <a:rPr lang="en-US" dirty="0"/>
              <a:t>$103,300 Total Cost</a:t>
            </a:r>
          </a:p>
          <a:p>
            <a:r>
              <a:rPr lang="en-US" dirty="0"/>
              <a:t>$120,000 Evaluation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E5627C-17EB-41D4-9703-05E388A6ACA6}"/>
              </a:ext>
            </a:extLst>
          </p:cNvPr>
          <p:cNvSpPr txBox="1"/>
          <p:nvPr/>
        </p:nvSpPr>
        <p:spPr>
          <a:xfrm>
            <a:off x="847288" y="5424846"/>
            <a:ext cx="24368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Setting up for the Concert in the Park</a:t>
            </a:r>
          </a:p>
        </p:txBody>
      </p:sp>
      <p:pic>
        <p:nvPicPr>
          <p:cNvPr id="9" name="Picture 8" descr="A picture containing ground, grass, outdoor, building&#10;&#10;Description automatically generated">
            <a:extLst>
              <a:ext uri="{FF2B5EF4-FFF2-40B4-BE49-F238E27FC236}">
                <a16:creationId xmlns:a16="http://schemas.microsoft.com/office/drawing/2014/main" id="{0C4507FA-2C34-443C-A9EC-2DF4327F5E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3012" y="725266"/>
            <a:ext cx="1255808" cy="18837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 descr="A group of people climbing a set of stairs&#10;&#10;Description automatically generated with low confidence">
            <a:extLst>
              <a:ext uri="{FF2B5EF4-FFF2-40B4-BE49-F238E27FC236}">
                <a16:creationId xmlns:a16="http://schemas.microsoft.com/office/drawing/2014/main" id="{8F8D8E5D-67EF-46E6-A6D1-A798AB7C6E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823042" y="1039218"/>
            <a:ext cx="1883710" cy="12558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DFB3782-2CB0-44E8-9215-42EF09A17806}"/>
              </a:ext>
            </a:extLst>
          </p:cNvPr>
          <p:cNvSpPr txBox="1"/>
          <p:nvPr/>
        </p:nvSpPr>
        <p:spPr>
          <a:xfrm>
            <a:off x="7270306" y="2608977"/>
            <a:ext cx="9891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Eavestroughs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E14F5E-C7DE-4118-87A7-48EADA85B9BA}"/>
              </a:ext>
            </a:extLst>
          </p:cNvPr>
          <p:cNvSpPr txBox="1"/>
          <p:nvPr/>
        </p:nvSpPr>
        <p:spPr>
          <a:xfrm>
            <a:off x="8659323" y="2608975"/>
            <a:ext cx="11031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Stone Columns</a:t>
            </a:r>
          </a:p>
        </p:txBody>
      </p:sp>
      <p:pic>
        <p:nvPicPr>
          <p:cNvPr id="8" name="Picture 7" descr="A picture containing ground, outdoor, person&#10;&#10;Description automatically generated">
            <a:extLst>
              <a:ext uri="{FF2B5EF4-FFF2-40B4-BE49-F238E27FC236}">
                <a16:creationId xmlns:a16="http://schemas.microsoft.com/office/drawing/2014/main" id="{BBBBE845-3800-4443-80E4-16E4C4BCA8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52"/>
          <a:stretch/>
        </p:blipFill>
        <p:spPr>
          <a:xfrm>
            <a:off x="10029031" y="725264"/>
            <a:ext cx="1255808" cy="18837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71C9B3B-D824-4330-8DCF-F48CFB1C996A}"/>
              </a:ext>
            </a:extLst>
          </p:cNvPr>
          <p:cNvSpPr txBox="1"/>
          <p:nvPr/>
        </p:nvSpPr>
        <p:spPr>
          <a:xfrm>
            <a:off x="10221078" y="2608975"/>
            <a:ext cx="8717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Water Tank</a:t>
            </a:r>
          </a:p>
        </p:txBody>
      </p:sp>
    </p:spTree>
    <p:extLst>
      <p:ext uri="{BB962C8B-B14F-4D97-AF65-F5344CB8AC3E}">
        <p14:creationId xmlns:p14="http://schemas.microsoft.com/office/powerpoint/2010/main" val="19217902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72C5A8C6-8B71-4F88-BA4F-556A5C8CB8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7" t="10980" r="2383" b="40711"/>
          <a:stretch/>
        </p:blipFill>
        <p:spPr>
          <a:xfrm>
            <a:off x="798352" y="1376982"/>
            <a:ext cx="10226932" cy="33558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5DD2EAF-0FEA-42D5-8688-64BA83FDDF3C}"/>
              </a:ext>
            </a:extLst>
          </p:cNvPr>
          <p:cNvSpPr txBox="1"/>
          <p:nvPr/>
        </p:nvSpPr>
        <p:spPr>
          <a:xfrm>
            <a:off x="1088148" y="763398"/>
            <a:ext cx="4823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Waskasoo Natural Playground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34A4F6-8583-4CD0-AE22-A8537724EA6C}"/>
              </a:ext>
            </a:extLst>
          </p:cNvPr>
          <p:cNvSpPr txBox="1"/>
          <p:nvPr/>
        </p:nvSpPr>
        <p:spPr>
          <a:xfrm>
            <a:off x="1166716" y="4672223"/>
            <a:ext cx="788406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2019 </a:t>
            </a:r>
          </a:p>
          <a:p>
            <a:r>
              <a:rPr lang="en-US" sz="2400" b="1" dirty="0"/>
              <a:t>Finishing Gazebo</a:t>
            </a:r>
          </a:p>
          <a:p>
            <a:r>
              <a:rPr lang="en-US" sz="2400" b="1" dirty="0"/>
              <a:t>Playground Subcommittee</a:t>
            </a:r>
          </a:p>
          <a:p>
            <a:r>
              <a:rPr lang="en-US" sz="2400" b="1" dirty="0"/>
              <a:t>Landscape Plan for Park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0891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F12F534-D9B8-47CE-8902-E28427931FA5}"/>
              </a:ext>
            </a:extLst>
          </p:cNvPr>
          <p:cNvSpPr txBox="1"/>
          <p:nvPr/>
        </p:nvSpPr>
        <p:spPr>
          <a:xfrm>
            <a:off x="924520" y="753285"/>
            <a:ext cx="281038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2020</a:t>
            </a:r>
          </a:p>
          <a:p>
            <a:r>
              <a:rPr lang="en-US" sz="2400" b="1" dirty="0"/>
              <a:t>Equipment Designs</a:t>
            </a:r>
          </a:p>
          <a:p>
            <a:r>
              <a:rPr lang="en-US" sz="2400" b="1" dirty="0"/>
              <a:t>Fundraising</a:t>
            </a:r>
          </a:p>
          <a:p>
            <a:r>
              <a:rPr lang="en-US" sz="2400" b="1" dirty="0"/>
              <a:t>City Approval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75D113-FB04-4558-A330-48CDE05E4C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302" r="3256"/>
          <a:stretch/>
        </p:blipFill>
        <p:spPr>
          <a:xfrm>
            <a:off x="924520" y="2802842"/>
            <a:ext cx="3796548" cy="3204594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50394E-72C8-4A3C-A667-305E8E1BF4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5453" y="182286"/>
            <a:ext cx="6796718" cy="4467137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03237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EE8111-9A63-4720-81EB-12E8CACBF0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904" y="618756"/>
            <a:ext cx="11002191" cy="56204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952610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01CBBB0-9D82-4611-AA77-EA1DFD2AC524}"/>
              </a:ext>
            </a:extLst>
          </p:cNvPr>
          <p:cNvSpPr txBox="1"/>
          <p:nvPr/>
        </p:nvSpPr>
        <p:spPr>
          <a:xfrm>
            <a:off x="919390" y="712639"/>
            <a:ext cx="85908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2021	Approval from Parks, specs from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Earthscapes</a:t>
            </a:r>
            <a:endParaRPr lang="en-US" sz="2400" b="1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		Applied for Canada Healthy Communities Initiative Grant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62FFE7-8892-427C-A075-240FA602D63B}"/>
              </a:ext>
            </a:extLst>
          </p:cNvPr>
          <p:cNvSpPr txBox="1"/>
          <p:nvPr/>
        </p:nvSpPr>
        <p:spPr>
          <a:xfrm>
            <a:off x="1023649" y="1715917"/>
            <a:ext cx="8486619" cy="34163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The numbers:</a:t>
            </a:r>
          </a:p>
          <a:p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		Cash Costs:						$273,755</a:t>
            </a:r>
          </a:p>
          <a:p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		Machinery and Fees					$65,210</a:t>
            </a:r>
          </a:p>
          <a:p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		Labour							$21,860</a:t>
            </a:r>
          </a:p>
          <a:p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Total Cost: 														$360, 825</a:t>
            </a:r>
          </a:p>
          <a:p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Revenue:															</a:t>
            </a:r>
          </a:p>
          <a:p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		CHCI Grant						$249,990</a:t>
            </a:r>
          </a:p>
          <a:p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		WCA Cash on Hand					$9700</a:t>
            </a:r>
          </a:p>
          <a:p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		In-Kind Machinery &amp; Fees			$65,210</a:t>
            </a:r>
          </a:p>
          <a:p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		In-Kind Labour						$21,860	</a:t>
            </a:r>
          </a:p>
          <a:p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																</a:t>
            </a:r>
            <a:r>
              <a:rPr lang="en-US" b="1" u="sng" dirty="0">
                <a:latin typeface="Calibri Light" panose="020F0302020204030204" pitchFamily="34" charset="0"/>
                <a:cs typeface="Calibri Light" panose="020F0302020204030204" pitchFamily="34" charset="0"/>
              </a:rPr>
              <a:t>$346,760</a:t>
            </a:r>
          </a:p>
          <a:p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Left to Raise	(Auction, purchase a plant, another grant….)					$14,065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035C2F-D0AC-47BC-86AC-68FB43884CF4}"/>
              </a:ext>
            </a:extLst>
          </p:cNvPr>
          <p:cNvSpPr txBox="1"/>
          <p:nvPr/>
        </p:nvSpPr>
        <p:spPr>
          <a:xfrm>
            <a:off x="897517" y="5142083"/>
            <a:ext cx="49552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If we get the grant, the playground </a:t>
            </a:r>
          </a:p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should be completed by October 23! </a:t>
            </a:r>
          </a:p>
        </p:txBody>
      </p:sp>
    </p:spTree>
    <p:extLst>
      <p:ext uri="{BB962C8B-B14F-4D97-AF65-F5344CB8AC3E}">
        <p14:creationId xmlns:p14="http://schemas.microsoft.com/office/powerpoint/2010/main" val="30098040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ree, outdoor, plant, surrounded&#10;&#10;Description automatically generated">
            <a:extLst>
              <a:ext uri="{FF2B5EF4-FFF2-40B4-BE49-F238E27FC236}">
                <a16:creationId xmlns:a16="http://schemas.microsoft.com/office/drawing/2014/main" id="{8C4F8CE8-5878-42AB-9E97-FC904A006EA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82" y="716004"/>
            <a:ext cx="10769835" cy="542599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294C0C9-0EC3-4392-BD4D-D0BEB4AB3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TREASURER’S REPORT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B11E68-2805-47C7-B03F-4B88703B49AE}"/>
              </a:ext>
            </a:extLst>
          </p:cNvPr>
          <p:cNvSpPr txBox="1"/>
          <p:nvPr/>
        </p:nvSpPr>
        <p:spPr>
          <a:xfrm>
            <a:off x="1032370" y="2459645"/>
            <a:ext cx="101272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FINANCIAL STATEMENT: GENERAL ACCOUNT JANUARY 1 – DECEMBER 31, 2019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3F4859-4E8E-40CB-93EC-B689562049D1}"/>
              </a:ext>
            </a:extLst>
          </p:cNvPr>
          <p:cNvSpPr txBox="1"/>
          <p:nvPr/>
        </p:nvSpPr>
        <p:spPr>
          <a:xfrm>
            <a:off x="1295402" y="2859755"/>
            <a:ext cx="4700326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Opening Bank Balance Jan 1, 2019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	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$2274.94</a:t>
            </a:r>
          </a:p>
          <a:p>
            <a:r>
              <a:rPr lang="en-US" b="1" dirty="0"/>
              <a:t>INCOME:</a:t>
            </a:r>
          </a:p>
          <a:p>
            <a:r>
              <a:rPr lang="en-US" dirty="0"/>
              <a:t>Waskasoo Walking Tour Grant			2600.00</a:t>
            </a:r>
          </a:p>
          <a:p>
            <a:r>
              <a:rPr lang="en-US" dirty="0"/>
              <a:t>Canada Winter Games Wind-Up Grant	850.00</a:t>
            </a:r>
          </a:p>
          <a:p>
            <a:r>
              <a:rPr lang="en-US" dirty="0"/>
              <a:t>BBQ &amp; Teddy Bear Picnic Grant		1000.00</a:t>
            </a:r>
          </a:p>
          <a:p>
            <a:r>
              <a:rPr lang="en-US" dirty="0"/>
              <a:t>CORD Operating Grant				2000.00</a:t>
            </a:r>
          </a:p>
          <a:p>
            <a:r>
              <a:rPr lang="en-US" dirty="0"/>
              <a:t>Memberships						640.00</a:t>
            </a:r>
          </a:p>
          <a:p>
            <a:r>
              <a:rPr lang="en-US" dirty="0"/>
              <a:t>Garden Plots						90.00</a:t>
            </a: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8572A4-AABC-4EC0-B2FB-35E029B8D2F3}"/>
              </a:ext>
            </a:extLst>
          </p:cNvPr>
          <p:cNvSpPr txBox="1"/>
          <p:nvPr/>
        </p:nvSpPr>
        <p:spPr>
          <a:xfrm>
            <a:off x="6210702" y="3429000"/>
            <a:ext cx="365997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Bottle Drive				419.20</a:t>
            </a:r>
          </a:p>
          <a:p>
            <a:r>
              <a:rPr lang="en-US" dirty="0"/>
              <a:t>Fun Run					90.00</a:t>
            </a:r>
          </a:p>
          <a:p>
            <a:r>
              <a:rPr lang="en-US" dirty="0"/>
              <a:t>Movie Night Grant			1000.00</a:t>
            </a:r>
          </a:p>
          <a:p>
            <a:r>
              <a:rPr lang="en-US" dirty="0"/>
              <a:t>Playground Auction			5373.00</a:t>
            </a:r>
          </a:p>
          <a:p>
            <a:r>
              <a:rPr lang="en-US" dirty="0"/>
              <a:t>Gazebo Acct. Closure		2258.35</a:t>
            </a:r>
          </a:p>
          <a:p>
            <a:r>
              <a:rPr lang="en-US" dirty="0"/>
              <a:t>Playground Donations		487.50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F071D7-4737-4FDE-8CB0-860D3DCA4391}"/>
              </a:ext>
            </a:extLst>
          </p:cNvPr>
          <p:cNvSpPr txBox="1"/>
          <p:nvPr/>
        </p:nvSpPr>
        <p:spPr>
          <a:xfrm>
            <a:off x="6214739" y="5483639"/>
            <a:ext cx="3922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TOTAL INCOME			$16,808.05</a:t>
            </a:r>
          </a:p>
        </p:txBody>
      </p:sp>
      <p:pic>
        <p:nvPicPr>
          <p:cNvPr id="3" name="Picture 2" descr="A close-up of a logo&#10;&#10;Description automatically generated with medium confidence">
            <a:extLst>
              <a:ext uri="{FF2B5EF4-FFF2-40B4-BE49-F238E27FC236}">
                <a16:creationId xmlns:a16="http://schemas.microsoft.com/office/drawing/2014/main" id="{3C5D0F43-8502-41D0-851C-E446BCDB87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2" y="716004"/>
            <a:ext cx="1644927" cy="1569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9271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98CA01C-133B-4C08-A29A-8A0FCED2C785}"/>
              </a:ext>
            </a:extLst>
          </p:cNvPr>
          <p:cNvSpPr txBox="1"/>
          <p:nvPr/>
        </p:nvSpPr>
        <p:spPr>
          <a:xfrm>
            <a:off x="1208015" y="1003974"/>
            <a:ext cx="4583306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OPERATING EXPENSES</a:t>
            </a:r>
          </a:p>
          <a:p>
            <a:r>
              <a:rPr lang="en-US" dirty="0"/>
              <a:t>Waskasoo Walking Tour Booklet		2600.00</a:t>
            </a:r>
          </a:p>
          <a:p>
            <a:r>
              <a:rPr lang="en-US" dirty="0"/>
              <a:t>Annual General Meeting				163.43</a:t>
            </a:r>
          </a:p>
          <a:p>
            <a:r>
              <a:rPr lang="en-US" dirty="0"/>
              <a:t>Canada Winter Games Wind-Up		587.35</a:t>
            </a:r>
          </a:p>
          <a:p>
            <a:r>
              <a:rPr lang="en-US" dirty="0"/>
              <a:t>Green Deer						61.94</a:t>
            </a:r>
          </a:p>
          <a:p>
            <a:r>
              <a:rPr lang="en-US" dirty="0"/>
              <a:t>Fun Run Permit					25.00</a:t>
            </a:r>
          </a:p>
          <a:p>
            <a:r>
              <a:rPr lang="en-US" dirty="0"/>
              <a:t>BBQ							918.58</a:t>
            </a:r>
          </a:p>
          <a:p>
            <a:r>
              <a:rPr lang="en-US" dirty="0"/>
              <a:t>Bank Service Charges				79.89</a:t>
            </a:r>
          </a:p>
          <a:p>
            <a:r>
              <a:rPr lang="en-US" dirty="0"/>
              <a:t>Gardens							30.00</a:t>
            </a:r>
          </a:p>
          <a:p>
            <a:r>
              <a:rPr lang="en-US" dirty="0"/>
              <a:t>Gazebo Expense					232.50</a:t>
            </a:r>
          </a:p>
          <a:p>
            <a:r>
              <a:rPr lang="en-US" dirty="0"/>
              <a:t>Office Expense					7.96</a:t>
            </a:r>
          </a:p>
          <a:p>
            <a:r>
              <a:rPr lang="en-US" dirty="0"/>
              <a:t>Directors’ Liability Ins				765.00</a:t>
            </a:r>
          </a:p>
          <a:p>
            <a:r>
              <a:rPr lang="en-US" dirty="0"/>
              <a:t>Internet and Website				163.92</a:t>
            </a:r>
          </a:p>
          <a:p>
            <a:r>
              <a:rPr lang="en-US" dirty="0"/>
              <a:t>Movie Night in the Park				784.03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2D5527-82C2-4009-80E3-0B668224669C}"/>
              </a:ext>
            </a:extLst>
          </p:cNvPr>
          <p:cNvSpPr txBox="1"/>
          <p:nvPr/>
        </p:nvSpPr>
        <p:spPr>
          <a:xfrm>
            <a:off x="6096000" y="4743541"/>
            <a:ext cx="3848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TOTAL EXPENSES              $6419.60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C82887-4D4A-42E9-9EC7-923A36CD382B}"/>
              </a:ext>
            </a:extLst>
          </p:cNvPr>
          <p:cNvSpPr txBox="1"/>
          <p:nvPr/>
        </p:nvSpPr>
        <p:spPr>
          <a:xfrm>
            <a:off x="4773338" y="5251291"/>
            <a:ext cx="5724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CLOSING BALANCE Dec. 31, 2019		$12,663.39</a:t>
            </a:r>
            <a:r>
              <a:rPr lang="en-US" dirty="0"/>
              <a:t>	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9FF338-F9ED-4AFA-B61F-1F3D6B8DED87}"/>
              </a:ext>
            </a:extLst>
          </p:cNvPr>
          <p:cNvSpPr txBox="1"/>
          <p:nvPr/>
        </p:nvSpPr>
        <p:spPr>
          <a:xfrm>
            <a:off x="6207732" y="773061"/>
            <a:ext cx="3927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TOTAL INCOME:		$16,808.05</a:t>
            </a:r>
          </a:p>
        </p:txBody>
      </p:sp>
      <p:pic>
        <p:nvPicPr>
          <p:cNvPr id="7" name="Picture 6" descr="A picture containing tree, outdoor, road, grass&#10;&#10;Description automatically generated">
            <a:extLst>
              <a:ext uri="{FF2B5EF4-FFF2-40B4-BE49-F238E27FC236}">
                <a16:creationId xmlns:a16="http://schemas.microsoft.com/office/drawing/2014/main" id="{74D0AF3D-F17B-4186-A42B-0C9A36F02A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18" b="11120"/>
          <a:stretch/>
        </p:blipFill>
        <p:spPr>
          <a:xfrm>
            <a:off x="795174" y="722432"/>
            <a:ext cx="10601652" cy="5413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0147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grass, tree, outdoor, building&#10;&#10;Description automatically generated">
            <a:extLst>
              <a:ext uri="{FF2B5EF4-FFF2-40B4-BE49-F238E27FC236}">
                <a16:creationId xmlns:a16="http://schemas.microsoft.com/office/drawing/2014/main" id="{8576EEA5-A218-4C5A-A5DD-8BDE8CEB54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38"/>
          <a:stretch/>
        </p:blipFill>
        <p:spPr>
          <a:xfrm>
            <a:off x="761939" y="705178"/>
            <a:ext cx="10668122" cy="54476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28FC22D-050B-4B3C-9E5A-7005198BF967}"/>
              </a:ext>
            </a:extLst>
          </p:cNvPr>
          <p:cNvSpPr txBox="1"/>
          <p:nvPr/>
        </p:nvSpPr>
        <p:spPr>
          <a:xfrm>
            <a:off x="1333327" y="705177"/>
            <a:ext cx="100631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FINANCIAL STATEMENT: GAZEBO ACCOUNT JANUARY 1 – DECEMBER 31, 2019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821961-5D05-48CC-B940-4827234E4386}"/>
              </a:ext>
            </a:extLst>
          </p:cNvPr>
          <p:cNvSpPr txBox="1"/>
          <p:nvPr/>
        </p:nvSpPr>
        <p:spPr>
          <a:xfrm>
            <a:off x="795534" y="1053048"/>
            <a:ext cx="94323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Balance forward January 1, 2019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												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$11,577.16</a:t>
            </a:r>
          </a:p>
          <a:p>
            <a:r>
              <a:rPr lang="en-US" dirty="0"/>
              <a:t>Less Uncleared 2018 Cheque													</a:t>
            </a:r>
            <a:r>
              <a:rPr lang="en-US" u="sng" dirty="0"/>
              <a:t>(330.04)</a:t>
            </a:r>
          </a:p>
          <a:p>
            <a:r>
              <a:rPr lang="en-US" dirty="0"/>
              <a:t>																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Subtotal: $11,247.12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DAA4EF-21CA-4312-A4D4-CFA5B1DE41BF}"/>
              </a:ext>
            </a:extLst>
          </p:cNvPr>
          <p:cNvSpPr txBox="1"/>
          <p:nvPr/>
        </p:nvSpPr>
        <p:spPr>
          <a:xfrm>
            <a:off x="1034160" y="1557635"/>
            <a:ext cx="952408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Less </a:t>
            </a:r>
          </a:p>
          <a:p>
            <a:r>
              <a:rPr lang="en-US" dirty="0"/>
              <a:t>Bank charges											67.00</a:t>
            </a:r>
          </a:p>
          <a:p>
            <a:r>
              <a:rPr lang="en-US" dirty="0"/>
              <a:t>Steel													472.50</a:t>
            </a:r>
          </a:p>
          <a:p>
            <a:r>
              <a:rPr lang="en-US" dirty="0"/>
              <a:t>Water tank											1087.55</a:t>
            </a:r>
          </a:p>
          <a:p>
            <a:r>
              <a:rPr lang="en-US" dirty="0"/>
              <a:t>Delivery of tank (gas)									72.44</a:t>
            </a:r>
          </a:p>
          <a:p>
            <a:r>
              <a:rPr lang="en-US" dirty="0"/>
              <a:t>Weed barrier pegs										12.57</a:t>
            </a:r>
          </a:p>
          <a:p>
            <a:r>
              <a:rPr lang="en-US" dirty="0"/>
              <a:t>Marking paint											12.46</a:t>
            </a:r>
          </a:p>
          <a:p>
            <a:r>
              <a:rPr lang="en-US" dirty="0"/>
              <a:t>Roof edging (net)										35.28</a:t>
            </a:r>
          </a:p>
          <a:p>
            <a:r>
              <a:rPr lang="en-US" dirty="0"/>
              <a:t>Weed barrier											197.49</a:t>
            </a:r>
          </a:p>
          <a:p>
            <a:r>
              <a:rPr lang="en-US" dirty="0"/>
              <a:t>Powder coat steel										530.25</a:t>
            </a:r>
          </a:p>
          <a:p>
            <a:r>
              <a:rPr lang="en-US" dirty="0"/>
              <a:t>Wood												2092.70</a:t>
            </a:r>
          </a:p>
          <a:p>
            <a:r>
              <a:rPr lang="en-US" dirty="0"/>
              <a:t>Eaves trough											482.48</a:t>
            </a:r>
          </a:p>
          <a:p>
            <a:r>
              <a:rPr lang="en-US" dirty="0"/>
              <a:t>Concrete												641.67</a:t>
            </a:r>
          </a:p>
          <a:p>
            <a:r>
              <a:rPr lang="en-US" dirty="0"/>
              <a:t>Stone for pillars										</a:t>
            </a:r>
            <a:r>
              <a:rPr lang="en-US" u="sng" dirty="0"/>
              <a:t>3284.38</a:t>
            </a:r>
          </a:p>
          <a:p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SUBTOTAL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															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        </a:t>
            </a:r>
            <a:r>
              <a:rPr lang="en-US" b="1" u="sng" dirty="0">
                <a:solidFill>
                  <a:schemeClr val="accent4">
                    <a:lumMod val="75000"/>
                  </a:schemeClr>
                </a:solidFill>
              </a:rPr>
              <a:t>$8988.77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304EEC-169C-49AD-A844-E69E158F824D}"/>
              </a:ext>
            </a:extLst>
          </p:cNvPr>
          <p:cNvSpPr txBox="1"/>
          <p:nvPr/>
        </p:nvSpPr>
        <p:spPr>
          <a:xfrm>
            <a:off x="7899625" y="5620286"/>
            <a:ext cx="2392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BALANCE: 	$2258.35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E6D351-DC8D-42F3-B6F1-44EA8BFEDF4E}"/>
              </a:ext>
            </a:extLst>
          </p:cNvPr>
          <p:cNvSpPr txBox="1"/>
          <p:nvPr/>
        </p:nvSpPr>
        <p:spPr>
          <a:xfrm>
            <a:off x="7105699" y="5804952"/>
            <a:ext cx="4384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(Transferred to General Account Dec. 2, 2019)</a:t>
            </a:r>
          </a:p>
        </p:txBody>
      </p:sp>
    </p:spTree>
    <p:extLst>
      <p:ext uri="{BB962C8B-B14F-4D97-AF65-F5344CB8AC3E}">
        <p14:creationId xmlns:p14="http://schemas.microsoft.com/office/powerpoint/2010/main" val="7920312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on bicycles&#10;&#10;Description automatically generated with low confidence">
            <a:extLst>
              <a:ext uri="{FF2B5EF4-FFF2-40B4-BE49-F238E27FC236}">
                <a16:creationId xmlns:a16="http://schemas.microsoft.com/office/drawing/2014/main" id="{70142CD5-6E07-4021-A1F5-C7AE6DD014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64" b="8496"/>
          <a:stretch/>
        </p:blipFill>
        <p:spPr>
          <a:xfrm>
            <a:off x="903236" y="757677"/>
            <a:ext cx="10519750" cy="53426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F2CA2FF-9D24-4FC9-9907-0A5112040A9B}"/>
              </a:ext>
            </a:extLst>
          </p:cNvPr>
          <p:cNvSpPr txBox="1"/>
          <p:nvPr/>
        </p:nvSpPr>
        <p:spPr>
          <a:xfrm>
            <a:off x="751630" y="757677"/>
            <a:ext cx="108229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FINANCIAL STATEMENT: GENERAL ACCOUNT JANUARY 1, 2020 – DECEMBER 31, 2020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5F3045-72F6-4234-80F4-AA4988735040}"/>
              </a:ext>
            </a:extLst>
          </p:cNvPr>
          <p:cNvSpPr txBox="1"/>
          <p:nvPr/>
        </p:nvSpPr>
        <p:spPr>
          <a:xfrm>
            <a:off x="1085316" y="1504060"/>
            <a:ext cx="9525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Opening Balance, January 2, 2020:											$12,663.39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C66B03-E616-49C4-9910-5781D5131456}"/>
              </a:ext>
            </a:extLst>
          </p:cNvPr>
          <p:cNvSpPr txBox="1"/>
          <p:nvPr/>
        </p:nvSpPr>
        <p:spPr>
          <a:xfrm>
            <a:off x="1085316" y="2023270"/>
            <a:ext cx="9417963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Income:</a:t>
            </a:r>
          </a:p>
          <a:p>
            <a:r>
              <a:rPr lang="en-US" dirty="0"/>
              <a:t>Membership fees					310.00</a:t>
            </a:r>
          </a:p>
          <a:p>
            <a:r>
              <a:rPr lang="en-US" dirty="0"/>
              <a:t>Garden plot rentals					130.00</a:t>
            </a:r>
          </a:p>
          <a:p>
            <a:r>
              <a:rPr lang="en-US" dirty="0"/>
              <a:t>Donations						nil</a:t>
            </a:r>
          </a:p>
          <a:p>
            <a:r>
              <a:rPr lang="en-US" dirty="0"/>
              <a:t>Winterfest grant					1,000.00</a:t>
            </a:r>
          </a:p>
          <a:p>
            <a:r>
              <a:rPr lang="en-US" dirty="0"/>
              <a:t>Drive In Movie Night grant			1,000.00</a:t>
            </a:r>
          </a:p>
          <a:p>
            <a:r>
              <a:rPr lang="en-US" dirty="0"/>
              <a:t>Operating grant					2,000.00</a:t>
            </a:r>
          </a:p>
          <a:p>
            <a:r>
              <a:rPr lang="en-US" dirty="0"/>
              <a:t>Playground cash donations			200.00</a:t>
            </a:r>
          </a:p>
          <a:p>
            <a:r>
              <a:rPr lang="en-US" dirty="0"/>
              <a:t>Playground bottle drive donations		712.26</a:t>
            </a:r>
          </a:p>
          <a:p>
            <a:r>
              <a:rPr lang="en-US" dirty="0"/>
              <a:t>Playground Vesey fundraiser			</a:t>
            </a:r>
            <a:r>
              <a:rPr lang="en-US" u="sng" dirty="0"/>
              <a:t>667.00</a:t>
            </a:r>
          </a:p>
          <a:p>
            <a:r>
              <a:rPr lang="en-US" dirty="0"/>
              <a:t>Total Income as per receipts													</a:t>
            </a:r>
            <a:r>
              <a:rPr lang="en-US" b="1" u="sng" dirty="0">
                <a:solidFill>
                  <a:schemeClr val="accent2">
                    <a:lumMod val="75000"/>
                  </a:schemeClr>
                </a:solidFill>
              </a:rPr>
              <a:t>$6019.26</a:t>
            </a:r>
            <a:r>
              <a:rPr lang="en-US" dirty="0"/>
              <a:t>	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571841-D48C-4811-8BCA-44C9A0614707}"/>
              </a:ext>
            </a:extLst>
          </p:cNvPr>
          <p:cNvSpPr txBox="1"/>
          <p:nvPr/>
        </p:nvSpPr>
        <p:spPr>
          <a:xfrm>
            <a:off x="7024643" y="5169274"/>
            <a:ext cx="3580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TOTAL INCOME:  	$18,682.65</a:t>
            </a:r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9036756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outside a building&#10;&#10;Description automatically generated with medium confidence">
            <a:extLst>
              <a:ext uri="{FF2B5EF4-FFF2-40B4-BE49-F238E27FC236}">
                <a16:creationId xmlns:a16="http://schemas.microsoft.com/office/drawing/2014/main" id="{37D26240-B799-47FE-ADCE-BA74EBE4F4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4" t="5021" r="1642" b="15332"/>
          <a:stretch/>
        </p:blipFill>
        <p:spPr>
          <a:xfrm>
            <a:off x="611267" y="690464"/>
            <a:ext cx="10884047" cy="54770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A7D5CB2-A023-4637-9910-47D8B8C9BBFF}"/>
              </a:ext>
            </a:extLst>
          </p:cNvPr>
          <p:cNvSpPr txBox="1"/>
          <p:nvPr/>
        </p:nvSpPr>
        <p:spPr>
          <a:xfrm>
            <a:off x="1191238" y="947956"/>
            <a:ext cx="9034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Total Income:	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											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 			$18,682.65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7AA903-1BD6-41C2-B3AA-689FF9D4926B}"/>
              </a:ext>
            </a:extLst>
          </p:cNvPr>
          <p:cNvSpPr txBox="1"/>
          <p:nvPr/>
        </p:nvSpPr>
        <p:spPr>
          <a:xfrm>
            <a:off x="1191238" y="1619075"/>
            <a:ext cx="5506636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Expenses:</a:t>
            </a:r>
          </a:p>
          <a:p>
            <a:r>
              <a:rPr lang="en-US" dirty="0"/>
              <a:t>Bank charges								13.75</a:t>
            </a:r>
          </a:p>
          <a:p>
            <a:r>
              <a:rPr lang="en-US" dirty="0"/>
              <a:t>Winterfest Event							782.09</a:t>
            </a:r>
          </a:p>
          <a:p>
            <a:r>
              <a:rPr lang="en-US" dirty="0"/>
              <a:t>Winterfest refund to City						239.00</a:t>
            </a:r>
          </a:p>
          <a:p>
            <a:r>
              <a:rPr lang="en-US" dirty="0"/>
              <a:t>Garden Plots								50.19</a:t>
            </a:r>
          </a:p>
          <a:p>
            <a:r>
              <a:rPr lang="en-US" dirty="0"/>
              <a:t>Website Administration						20.17</a:t>
            </a:r>
          </a:p>
          <a:p>
            <a:r>
              <a:rPr lang="en-US" dirty="0"/>
              <a:t>Drive In movie night						1760.15</a:t>
            </a:r>
          </a:p>
          <a:p>
            <a:r>
              <a:rPr lang="en-US" dirty="0"/>
              <a:t>Director and Liability Insurance				650.00</a:t>
            </a:r>
          </a:p>
          <a:p>
            <a:r>
              <a:rPr lang="en-US" dirty="0"/>
              <a:t>AGM (2021 save-the-date mailer)				</a:t>
            </a:r>
            <a:r>
              <a:rPr lang="en-US" u="sng" dirty="0"/>
              <a:t>63.35</a:t>
            </a:r>
            <a:endParaRPr lang="en-US" dirty="0"/>
          </a:p>
          <a:p>
            <a:endParaRPr lang="en-US" u="sng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9A156B-419D-42A1-9B59-4586FA4A739A}"/>
              </a:ext>
            </a:extLst>
          </p:cNvPr>
          <p:cNvSpPr txBox="1"/>
          <p:nvPr/>
        </p:nvSpPr>
        <p:spPr>
          <a:xfrm>
            <a:off x="6522605" y="4413852"/>
            <a:ext cx="3300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	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Total Expenses:	</a:t>
            </a:r>
            <a:r>
              <a:rPr lang="en-US" b="1" u="sng" dirty="0">
                <a:solidFill>
                  <a:schemeClr val="accent4">
                    <a:lumMod val="75000"/>
                  </a:schemeClr>
                </a:solidFill>
              </a:rPr>
              <a:t>$3578.70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78D578-3408-483E-83C5-7222943C7469}"/>
              </a:ext>
            </a:extLst>
          </p:cNvPr>
          <p:cNvSpPr txBox="1"/>
          <p:nvPr/>
        </p:nvSpPr>
        <p:spPr>
          <a:xfrm>
            <a:off x="4194497" y="4869593"/>
            <a:ext cx="6031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CLOSING BALANCE, December 31, 2020	$15,103.95</a:t>
            </a:r>
          </a:p>
        </p:txBody>
      </p:sp>
    </p:spTree>
    <p:extLst>
      <p:ext uri="{BB962C8B-B14F-4D97-AF65-F5344CB8AC3E}">
        <p14:creationId xmlns:p14="http://schemas.microsoft.com/office/powerpoint/2010/main" val="28664515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427F6E2-DAF9-48BC-894E-295229CFA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628" y="476363"/>
            <a:ext cx="9601196" cy="1303867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0070C0"/>
                </a:solidFill>
              </a:rPr>
              <a:t>DIRECTORS’ REPORT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F2BF7B-BA58-428B-957B-6108894CEAA5}"/>
              </a:ext>
            </a:extLst>
          </p:cNvPr>
          <p:cNvSpPr txBox="1"/>
          <p:nvPr/>
        </p:nvSpPr>
        <p:spPr>
          <a:xfrm>
            <a:off x="617720" y="2519369"/>
            <a:ext cx="41978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March: </a:t>
            </a:r>
            <a:r>
              <a:rPr lang="en-US" sz="2400" dirty="0"/>
              <a:t>Winter Games Wrap-Up </a:t>
            </a:r>
          </a:p>
          <a:p>
            <a:pPr algn="ctr"/>
            <a:r>
              <a:rPr lang="en-US" sz="2400" dirty="0"/>
              <a:t>and 2018 AGM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44BF71-5D7C-4EC2-A840-80428370BA74}"/>
              </a:ext>
            </a:extLst>
          </p:cNvPr>
          <p:cNvSpPr txBox="1"/>
          <p:nvPr/>
        </p:nvSpPr>
        <p:spPr>
          <a:xfrm>
            <a:off x="4299699" y="3130973"/>
            <a:ext cx="23423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May: </a:t>
            </a:r>
            <a:r>
              <a:rPr lang="en-US" sz="2400" dirty="0"/>
              <a:t>Green Deer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0C0382-2FCB-4FEF-875E-06CF1F9BDCCB}"/>
              </a:ext>
            </a:extLst>
          </p:cNvPr>
          <p:cNvSpPr txBox="1"/>
          <p:nvPr/>
        </p:nvSpPr>
        <p:spPr>
          <a:xfrm>
            <a:off x="1485521" y="4133562"/>
            <a:ext cx="33300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June: </a:t>
            </a:r>
            <a:r>
              <a:rPr lang="en-US" sz="2400" dirty="0"/>
              <a:t>BBQ &amp; Bike Parade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BE8C40-3D1D-442D-B8F1-0AF65401871A}"/>
              </a:ext>
            </a:extLst>
          </p:cNvPr>
          <p:cNvSpPr txBox="1"/>
          <p:nvPr/>
        </p:nvSpPr>
        <p:spPr>
          <a:xfrm>
            <a:off x="745305" y="4868364"/>
            <a:ext cx="31386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July: </a:t>
            </a:r>
            <a:r>
              <a:rPr lang="en-US" sz="2400" dirty="0"/>
              <a:t>Pop-Up Spray Park</a:t>
            </a:r>
          </a:p>
          <a:p>
            <a:pPr algn="ctr"/>
            <a:r>
              <a:rPr lang="en-US" sz="2400" dirty="0"/>
              <a:t>with City of Red Deer</a:t>
            </a:r>
          </a:p>
        </p:txBody>
      </p:sp>
      <p:pic>
        <p:nvPicPr>
          <p:cNvPr id="17" name="Picture 16" descr="A group of people on bicycles&#10;&#10;Description automatically generated with low confidence">
            <a:extLst>
              <a:ext uri="{FF2B5EF4-FFF2-40B4-BE49-F238E27FC236}">
                <a16:creationId xmlns:a16="http://schemas.microsoft.com/office/drawing/2014/main" id="{25F601DE-DA37-4053-B686-0E8BA22EA4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87" b="17194"/>
          <a:stretch/>
        </p:blipFill>
        <p:spPr>
          <a:xfrm>
            <a:off x="4387337" y="3676070"/>
            <a:ext cx="5096990" cy="22477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3" name="Picture 22" descr="A picture containing outdoor, sky, grass, tree&#10;&#10;Description automatically generated">
            <a:extLst>
              <a:ext uri="{FF2B5EF4-FFF2-40B4-BE49-F238E27FC236}">
                <a16:creationId xmlns:a16="http://schemas.microsoft.com/office/drawing/2014/main" id="{462F5DDC-BA99-487F-8DC8-B10623AC56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15" b="14478"/>
          <a:stretch/>
        </p:blipFill>
        <p:spPr>
          <a:xfrm>
            <a:off x="6592329" y="1709709"/>
            <a:ext cx="4452220" cy="19663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2809D8-2689-4DF1-9E28-254F65723D6F}"/>
              </a:ext>
            </a:extLst>
          </p:cNvPr>
          <p:cNvSpPr txBox="1"/>
          <p:nvPr/>
        </p:nvSpPr>
        <p:spPr>
          <a:xfrm>
            <a:off x="2645986" y="1605164"/>
            <a:ext cx="24032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2019 EVENTS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0367124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ssy area with trees and buildings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B0833BBD-7254-45D2-8D36-1E51C50F54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7" t="820" r="-4076" b="4360"/>
          <a:stretch/>
        </p:blipFill>
        <p:spPr>
          <a:xfrm>
            <a:off x="805343" y="794857"/>
            <a:ext cx="11042708" cy="5268286"/>
          </a:xfrm>
          <a:prstGeom prst="rect">
            <a:avLst/>
          </a:prstGeom>
        </p:spPr>
      </p:pic>
      <p:pic>
        <p:nvPicPr>
          <p:cNvPr id="3" name="Picture 2" descr="A close-up of a logo&#10;&#10;Description automatically generated with medium confidence">
            <a:extLst>
              <a:ext uri="{FF2B5EF4-FFF2-40B4-BE49-F238E27FC236}">
                <a16:creationId xmlns:a16="http://schemas.microsoft.com/office/drawing/2014/main" id="{76BFF4F7-D146-4B50-A6A5-36A296DE3C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245" y="1483567"/>
            <a:ext cx="2159885" cy="20614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60268A6-FA11-47F8-8051-013CACA336E9}"/>
              </a:ext>
            </a:extLst>
          </p:cNvPr>
          <p:cNvSpPr txBox="1"/>
          <p:nvPr/>
        </p:nvSpPr>
        <p:spPr>
          <a:xfrm>
            <a:off x="4583438" y="794857"/>
            <a:ext cx="3135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2021 OPERATING BUDGET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08E600-9CFD-4E79-88DC-E2EC7B73F559}"/>
              </a:ext>
            </a:extLst>
          </p:cNvPr>
          <p:cNvSpPr txBox="1"/>
          <p:nvPr/>
        </p:nvSpPr>
        <p:spPr>
          <a:xfrm>
            <a:off x="1537334" y="4075745"/>
            <a:ext cx="442300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INCOME</a:t>
            </a:r>
          </a:p>
          <a:p>
            <a:r>
              <a:rPr lang="en-US" dirty="0"/>
              <a:t>City of Red Deer Operating Grant	$2000</a:t>
            </a:r>
          </a:p>
          <a:p>
            <a:r>
              <a:rPr lang="en-US" dirty="0"/>
              <a:t>Memberships					$500</a:t>
            </a:r>
          </a:p>
          <a:p>
            <a:r>
              <a:rPr lang="en-US" dirty="0"/>
              <a:t>Community Gardens			$100</a:t>
            </a:r>
          </a:p>
          <a:p>
            <a:r>
              <a:rPr lang="en-US" dirty="0"/>
              <a:t>SPARK Event Grants			</a:t>
            </a:r>
            <a:r>
              <a:rPr lang="en-US" u="sng" dirty="0"/>
              <a:t>$3000</a:t>
            </a:r>
            <a:endParaRPr lang="en-US" dirty="0"/>
          </a:p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TOTAL INCOME:				$5600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71F5E3-6939-4F07-9B54-13D16B4426B7}"/>
              </a:ext>
            </a:extLst>
          </p:cNvPr>
          <p:cNvSpPr txBox="1"/>
          <p:nvPr/>
        </p:nvSpPr>
        <p:spPr>
          <a:xfrm>
            <a:off x="7161402" y="1582754"/>
            <a:ext cx="3493264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EXPENSES</a:t>
            </a:r>
          </a:p>
          <a:p>
            <a:r>
              <a:rPr lang="en-US" dirty="0"/>
              <a:t>Bank Charges			$115</a:t>
            </a:r>
          </a:p>
          <a:p>
            <a:r>
              <a:rPr lang="en-US" dirty="0"/>
              <a:t>AGM				$400</a:t>
            </a:r>
          </a:p>
          <a:p>
            <a:r>
              <a:rPr lang="en-US" dirty="0"/>
              <a:t>Green Deer			$200</a:t>
            </a:r>
          </a:p>
          <a:p>
            <a:r>
              <a:rPr lang="en-US" dirty="0"/>
              <a:t>Membership Drive		$200</a:t>
            </a:r>
          </a:p>
          <a:p>
            <a:r>
              <a:rPr lang="en-US" dirty="0"/>
              <a:t>Website				$175</a:t>
            </a:r>
          </a:p>
          <a:p>
            <a:r>
              <a:rPr lang="en-US" dirty="0"/>
              <a:t>Miscellaneous			$165</a:t>
            </a:r>
          </a:p>
          <a:p>
            <a:r>
              <a:rPr lang="en-US" dirty="0"/>
              <a:t>Insurance</a:t>
            </a:r>
          </a:p>
          <a:p>
            <a:r>
              <a:rPr lang="en-US" dirty="0"/>
              <a:t> 	Directors’			$650</a:t>
            </a:r>
          </a:p>
          <a:p>
            <a:r>
              <a:rPr lang="en-US" dirty="0"/>
              <a:t> 	Event			$695</a:t>
            </a:r>
          </a:p>
          <a:p>
            <a:r>
              <a:rPr lang="en-US" dirty="0"/>
              <a:t>SPARK Events</a:t>
            </a:r>
          </a:p>
          <a:p>
            <a:r>
              <a:rPr lang="en-US" dirty="0"/>
              <a:t>	BBQ			$1000</a:t>
            </a:r>
          </a:p>
          <a:p>
            <a:r>
              <a:rPr lang="en-US" dirty="0"/>
              <a:t>	Winter Festival		$1000</a:t>
            </a:r>
          </a:p>
          <a:p>
            <a:r>
              <a:rPr lang="en-US" dirty="0"/>
              <a:t>	Movie Night		</a:t>
            </a:r>
            <a:r>
              <a:rPr lang="en-US" u="sng" dirty="0"/>
              <a:t>$1000</a:t>
            </a:r>
            <a:endParaRPr lang="en-US" dirty="0"/>
          </a:p>
          <a:p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TOTAL EXPENSES		$5600</a:t>
            </a:r>
          </a:p>
        </p:txBody>
      </p:sp>
    </p:spTree>
    <p:extLst>
      <p:ext uri="{BB962C8B-B14F-4D97-AF65-F5344CB8AC3E}">
        <p14:creationId xmlns:p14="http://schemas.microsoft.com/office/powerpoint/2010/main" val="32018621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350CE6F-6B6A-4D67-826B-725DC8B6FC5D}"/>
              </a:ext>
            </a:extLst>
          </p:cNvPr>
          <p:cNvSpPr txBox="1"/>
          <p:nvPr/>
        </p:nvSpPr>
        <p:spPr>
          <a:xfrm>
            <a:off x="1784819" y="4514061"/>
            <a:ext cx="86223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MOTION TO APPROVE THE TREASURER’S REPORT</a:t>
            </a:r>
          </a:p>
        </p:txBody>
      </p:sp>
      <p:pic>
        <p:nvPicPr>
          <p:cNvPr id="4" name="Picture 3" descr="A close-up of a logo&#10;&#10;Description automatically generated with medium confidence">
            <a:extLst>
              <a:ext uri="{FF2B5EF4-FFF2-40B4-BE49-F238E27FC236}">
                <a16:creationId xmlns:a16="http://schemas.microsoft.com/office/drawing/2014/main" id="{5151A844-6F09-4476-9E7D-CFA301E21D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24" y="706730"/>
            <a:ext cx="1715349" cy="1637210"/>
          </a:xfrm>
          <a:prstGeom prst="rect">
            <a:avLst/>
          </a:prstGeom>
        </p:spPr>
      </p:pic>
      <p:pic>
        <p:nvPicPr>
          <p:cNvPr id="5" name="Picture 4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AB522B2C-9EE7-4E78-B79D-71A611D1E5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686" y="1041803"/>
            <a:ext cx="4478627" cy="326221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5073562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people wearing hard hats&#10;&#10;Description automatically generated with medium confidence">
            <a:extLst>
              <a:ext uri="{FF2B5EF4-FFF2-40B4-BE49-F238E27FC236}">
                <a16:creationId xmlns:a16="http://schemas.microsoft.com/office/drawing/2014/main" id="{3E8CB925-7EB6-4D02-9D2B-A455CF9DDE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4" b="36480"/>
          <a:stretch/>
        </p:blipFill>
        <p:spPr>
          <a:xfrm>
            <a:off x="699798" y="714429"/>
            <a:ext cx="10795440" cy="54291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A655B1-F4CE-494C-BBA8-1D5C38E81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F0"/>
                </a:solidFill>
              </a:rPr>
              <a:t>2021 BOARD ELECTIONS</a:t>
            </a:r>
          </a:p>
        </p:txBody>
      </p:sp>
      <p:pic>
        <p:nvPicPr>
          <p:cNvPr id="5" name="Content Placeholder 4" descr="A close-up of a logo&#10;&#10;Description automatically generated with medium confidence">
            <a:extLst>
              <a:ext uri="{FF2B5EF4-FFF2-40B4-BE49-F238E27FC236}">
                <a16:creationId xmlns:a16="http://schemas.microsoft.com/office/drawing/2014/main" id="{7FC5E2F9-40AE-41DC-9C1D-610CD1FE23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259" y="726643"/>
            <a:ext cx="2066943" cy="197278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7D56EF-16B4-4E25-BDFB-7CF4014A65FD}"/>
              </a:ext>
            </a:extLst>
          </p:cNvPr>
          <p:cNvSpPr txBox="1"/>
          <p:nvPr/>
        </p:nvSpPr>
        <p:spPr>
          <a:xfrm>
            <a:off x="5432196" y="2425606"/>
            <a:ext cx="14091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Officers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06A6ED-0887-42ED-9F4B-E173C8329E1A}"/>
              </a:ext>
            </a:extLst>
          </p:cNvPr>
          <p:cNvSpPr txBox="1"/>
          <p:nvPr/>
        </p:nvSpPr>
        <p:spPr>
          <a:xfrm>
            <a:off x="1295402" y="3088434"/>
            <a:ext cx="372089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Nominees for President:</a:t>
            </a:r>
          </a:p>
          <a:p>
            <a:r>
              <a:rPr lang="en-US" sz="2400" dirty="0"/>
              <a:t>Vote: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Nominees for Vice President:</a:t>
            </a:r>
          </a:p>
          <a:p>
            <a:r>
              <a:rPr lang="en-US" sz="2400" dirty="0"/>
              <a:t>Vote: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069A5C-BE43-4041-BC3E-50CEA0764ECE}"/>
              </a:ext>
            </a:extLst>
          </p:cNvPr>
          <p:cNvSpPr txBox="1"/>
          <p:nvPr/>
        </p:nvSpPr>
        <p:spPr>
          <a:xfrm>
            <a:off x="7242580" y="3088434"/>
            <a:ext cx="312656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Nominees for Treasurer:</a:t>
            </a:r>
          </a:p>
          <a:p>
            <a:r>
              <a:rPr lang="en-US" sz="2400" dirty="0"/>
              <a:t>Vote: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Nominees for Secretary:</a:t>
            </a:r>
          </a:p>
          <a:p>
            <a:r>
              <a:rPr lang="en-US" sz="2400" dirty="0"/>
              <a:t>Vote:</a:t>
            </a:r>
          </a:p>
        </p:txBody>
      </p:sp>
    </p:spTree>
    <p:extLst>
      <p:ext uri="{BB962C8B-B14F-4D97-AF65-F5344CB8AC3E}">
        <p14:creationId xmlns:p14="http://schemas.microsoft.com/office/powerpoint/2010/main" val="11846578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now, outdoor, tree, sky&#10;&#10;Description automatically generated">
            <a:extLst>
              <a:ext uri="{FF2B5EF4-FFF2-40B4-BE49-F238E27FC236}">
                <a16:creationId xmlns:a16="http://schemas.microsoft.com/office/drawing/2014/main" id="{C4547A63-FADE-4DA2-83E0-AB3D6D8B17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59" b="6844"/>
          <a:stretch/>
        </p:blipFill>
        <p:spPr>
          <a:xfrm>
            <a:off x="820970" y="766455"/>
            <a:ext cx="10550059" cy="52531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595E72E-BD00-47F9-97FF-EF52FC9E7661}"/>
              </a:ext>
            </a:extLst>
          </p:cNvPr>
          <p:cNvSpPr txBox="1"/>
          <p:nvPr/>
        </p:nvSpPr>
        <p:spPr>
          <a:xfrm>
            <a:off x="5291901" y="867747"/>
            <a:ext cx="16081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Directors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596F56-19E2-4964-91F3-FD9BCE862AA6}"/>
              </a:ext>
            </a:extLst>
          </p:cNvPr>
          <p:cNvSpPr txBox="1"/>
          <p:nvPr/>
        </p:nvSpPr>
        <p:spPr>
          <a:xfrm>
            <a:off x="1007707" y="2090172"/>
            <a:ext cx="4821000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Current Directors Willing to Continue:</a:t>
            </a:r>
          </a:p>
          <a:p>
            <a:r>
              <a:rPr lang="en-US" sz="2400" dirty="0"/>
              <a:t>	William Weiswasser</a:t>
            </a:r>
          </a:p>
          <a:p>
            <a:r>
              <a:rPr lang="en-US" sz="2400" dirty="0"/>
              <a:t>	Susan Jensen</a:t>
            </a:r>
          </a:p>
          <a:p>
            <a:r>
              <a:rPr lang="en-US" sz="2400" dirty="0"/>
              <a:t>	Kristen Steenbergen</a:t>
            </a:r>
          </a:p>
          <a:p>
            <a:r>
              <a:rPr lang="en-US" sz="2400" dirty="0"/>
              <a:t>	Marianne Lee</a:t>
            </a:r>
          </a:p>
          <a:p>
            <a:r>
              <a:rPr lang="en-US" sz="2400" dirty="0"/>
              <a:t>	Nick Schultz</a:t>
            </a:r>
          </a:p>
          <a:p>
            <a:r>
              <a:rPr lang="en-US" sz="2400" dirty="0"/>
              <a:t>Vote: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0CF89F-8D15-4758-A542-EDCE499504B6}"/>
              </a:ext>
            </a:extLst>
          </p:cNvPr>
          <p:cNvSpPr txBox="1"/>
          <p:nvPr/>
        </p:nvSpPr>
        <p:spPr>
          <a:xfrm>
            <a:off x="6900098" y="2192694"/>
            <a:ext cx="37689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Nominees for New Directors:</a:t>
            </a:r>
          </a:p>
          <a:p>
            <a:endParaRPr lang="en-US" sz="2400" dirty="0"/>
          </a:p>
          <a:p>
            <a:r>
              <a:rPr lang="en-US" sz="2400" dirty="0"/>
              <a:t>Vote:</a:t>
            </a:r>
          </a:p>
        </p:txBody>
      </p:sp>
    </p:spTree>
    <p:extLst>
      <p:ext uri="{BB962C8B-B14F-4D97-AF65-F5344CB8AC3E}">
        <p14:creationId xmlns:p14="http://schemas.microsoft.com/office/powerpoint/2010/main" val="15031008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29A2D-A7BD-414E-B10E-1D46B8CFB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Honorary Lifetime Members: The </a:t>
            </a:r>
            <a:r>
              <a:rPr lang="en-US" dirty="0" err="1"/>
              <a:t>Nolets</a:t>
            </a:r>
            <a:endParaRPr lang="en-US" dirty="0"/>
          </a:p>
        </p:txBody>
      </p:sp>
      <p:pic>
        <p:nvPicPr>
          <p:cNvPr id="5" name="Content Placeholder 4" descr="A picture containing outdoor, tree, person, sport&#10;&#10;Description automatically generated">
            <a:extLst>
              <a:ext uri="{FF2B5EF4-FFF2-40B4-BE49-F238E27FC236}">
                <a16:creationId xmlns:a16="http://schemas.microsoft.com/office/drawing/2014/main" id="{187E1E8F-6843-4727-A10C-7972C332AF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847077" y="3128504"/>
            <a:ext cx="3659425" cy="2439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5487FC98-8CB4-4270-8549-00ECA8F125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4" t="15217" r="31492"/>
          <a:stretch/>
        </p:blipFill>
        <p:spPr>
          <a:xfrm>
            <a:off x="4308042" y="2518599"/>
            <a:ext cx="3959970" cy="36594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A picture containing person, grass&#10;&#10;Description automatically generated">
            <a:extLst>
              <a:ext uri="{FF2B5EF4-FFF2-40B4-BE49-F238E27FC236}">
                <a16:creationId xmlns:a16="http://schemas.microsoft.com/office/drawing/2014/main" id="{4405C74C-D473-4D91-82D0-11F35EE31B5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18" r="12501"/>
          <a:stretch/>
        </p:blipFill>
        <p:spPr>
          <a:xfrm>
            <a:off x="1202914" y="2524619"/>
            <a:ext cx="2916159" cy="36534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479759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869C2-14CA-4F74-A326-A044D7421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F0"/>
                </a:solidFill>
              </a:rPr>
              <a:t>Discussion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6A71F9-26AA-44E7-90FB-94EDFBCFA2D8}"/>
              </a:ext>
            </a:extLst>
          </p:cNvPr>
          <p:cNvSpPr txBox="1"/>
          <p:nvPr/>
        </p:nvSpPr>
        <p:spPr>
          <a:xfrm>
            <a:off x="1539551" y="2967135"/>
            <a:ext cx="65202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Irv and Kathy Sandulak: Gateway School Traffic</a:t>
            </a:r>
          </a:p>
          <a:p>
            <a:pPr marL="342900" indent="-342900">
              <a:buAutoNum type="arabicPeriod"/>
            </a:pPr>
            <a:r>
              <a:rPr lang="en-US" dirty="0" err="1"/>
              <a:t>Alandra</a:t>
            </a:r>
            <a:r>
              <a:rPr lang="en-US" dirty="0"/>
              <a:t> and Garrett Aucoin: New Homeowners in West Waskasoo</a:t>
            </a:r>
          </a:p>
          <a:p>
            <a:pPr marL="342900" indent="-342900">
              <a:buAutoNum type="arabicPeriod"/>
            </a:pPr>
            <a:r>
              <a:rPr lang="en-US" dirty="0"/>
              <a:t>Other Items? </a:t>
            </a:r>
          </a:p>
        </p:txBody>
      </p:sp>
    </p:spTree>
    <p:extLst>
      <p:ext uri="{BB962C8B-B14F-4D97-AF65-F5344CB8AC3E}">
        <p14:creationId xmlns:p14="http://schemas.microsoft.com/office/powerpoint/2010/main" val="35753062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talking on a cell phone next to a pile of garbage&#10;&#10;Description automatically generated with low confidence">
            <a:extLst>
              <a:ext uri="{FF2B5EF4-FFF2-40B4-BE49-F238E27FC236}">
                <a16:creationId xmlns:a16="http://schemas.microsoft.com/office/drawing/2014/main" id="{A9D68607-898D-4F43-AE2C-BFBAF96EE6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02" y="665388"/>
            <a:ext cx="1902734" cy="1427051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E3B6CFB-792D-4E28-B9CB-2E0FC858BEBD}"/>
              </a:ext>
            </a:extLst>
          </p:cNvPr>
          <p:cNvSpPr txBox="1"/>
          <p:nvPr/>
        </p:nvSpPr>
        <p:spPr>
          <a:xfrm>
            <a:off x="2995556" y="1987492"/>
            <a:ext cx="4627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September: </a:t>
            </a:r>
            <a:r>
              <a:rPr lang="en-US" sz="2400" dirty="0"/>
              <a:t>Movie Night in the Park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64431A-0BB8-429B-925A-6A6C56CB8650}"/>
              </a:ext>
            </a:extLst>
          </p:cNvPr>
          <p:cNvSpPr txBox="1"/>
          <p:nvPr/>
        </p:nvSpPr>
        <p:spPr>
          <a:xfrm>
            <a:off x="876348" y="4713394"/>
            <a:ext cx="36617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October: </a:t>
            </a:r>
            <a:r>
              <a:rPr lang="en-US" sz="2400" dirty="0"/>
              <a:t>Fun Run &amp; Online</a:t>
            </a:r>
          </a:p>
          <a:p>
            <a:r>
              <a:rPr lang="en-US" sz="2400" dirty="0"/>
              <a:t>Auction for the Playground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059220-FFFF-41F1-BE52-56530AF4C19E}"/>
              </a:ext>
            </a:extLst>
          </p:cNvPr>
          <p:cNvSpPr txBox="1"/>
          <p:nvPr/>
        </p:nvSpPr>
        <p:spPr>
          <a:xfrm>
            <a:off x="2689836" y="721371"/>
            <a:ext cx="5699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August:</a:t>
            </a:r>
            <a:r>
              <a:rPr lang="en-US" sz="2400" dirty="0"/>
              <a:t> First Bottle Drive for the Playground</a:t>
            </a:r>
          </a:p>
        </p:txBody>
      </p:sp>
      <p:pic>
        <p:nvPicPr>
          <p:cNvPr id="8" name="Picture 7" descr="A picture containing text, tree, outdoor, group&#10;&#10;Description automatically generated">
            <a:extLst>
              <a:ext uri="{FF2B5EF4-FFF2-40B4-BE49-F238E27FC236}">
                <a16:creationId xmlns:a16="http://schemas.microsoft.com/office/drawing/2014/main" id="{36BA3C90-C274-4765-8958-D341D5FBFD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87102" y="2418628"/>
            <a:ext cx="10617796" cy="18799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 descr="A picture containing tree, plant, stone&#10;&#10;Description automatically generated">
            <a:extLst>
              <a:ext uri="{FF2B5EF4-FFF2-40B4-BE49-F238E27FC236}">
                <a16:creationId xmlns:a16="http://schemas.microsoft.com/office/drawing/2014/main" id="{C7F820E5-C67F-4237-88BE-87773D33E5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7" r="30887" b="17622"/>
          <a:stretch/>
        </p:blipFill>
        <p:spPr>
          <a:xfrm rot="5400000">
            <a:off x="7201971" y="1303822"/>
            <a:ext cx="2644722" cy="21483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F28F5D4E-5503-404E-B834-AEB6809903C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53" b="4819"/>
          <a:stretch/>
        </p:blipFill>
        <p:spPr>
          <a:xfrm>
            <a:off x="4538056" y="4438720"/>
            <a:ext cx="2739853" cy="1697909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106101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3C035-665E-485A-98F1-72120E6B8A2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23164" y="631224"/>
            <a:ext cx="9601200" cy="1303337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2020 EVENTS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7312D7-767D-462B-A0CD-DA8130E7BDFA}"/>
              </a:ext>
            </a:extLst>
          </p:cNvPr>
          <p:cNvSpPr txBox="1"/>
          <p:nvPr/>
        </p:nvSpPr>
        <p:spPr>
          <a:xfrm>
            <a:off x="1295402" y="1853844"/>
            <a:ext cx="5315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February: </a:t>
            </a:r>
            <a:r>
              <a:rPr lang="en-US" sz="2400" dirty="0"/>
              <a:t>Winter Fest and Chili Cook Off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C32F84A-AA64-473F-B119-14FC0A091C7B}"/>
              </a:ext>
            </a:extLst>
          </p:cNvPr>
          <p:cNvGrpSpPr/>
          <p:nvPr/>
        </p:nvGrpSpPr>
        <p:grpSpPr>
          <a:xfrm>
            <a:off x="1247377" y="2496339"/>
            <a:ext cx="9697245" cy="2008474"/>
            <a:chOff x="1180008" y="2817062"/>
            <a:chExt cx="9697245" cy="2008474"/>
          </a:xfrm>
        </p:grpSpPr>
        <p:pic>
          <p:nvPicPr>
            <p:cNvPr id="7" name="Picture 6" descr="A picture containing snow, outdoor, sky, tree&#10;&#10;Description automatically generated">
              <a:extLst>
                <a:ext uri="{FF2B5EF4-FFF2-40B4-BE49-F238E27FC236}">
                  <a16:creationId xmlns:a16="http://schemas.microsoft.com/office/drawing/2014/main" id="{845CFF14-E663-4AC8-A1C3-05ECDA6959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0008" y="2817062"/>
              <a:ext cx="2924261" cy="194929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Picture 10" descr="A person shoveling snow&#10;&#10;Description automatically generated with low confidence">
              <a:extLst>
                <a:ext uri="{FF2B5EF4-FFF2-40B4-BE49-F238E27FC236}">
                  <a16:creationId xmlns:a16="http://schemas.microsoft.com/office/drawing/2014/main" id="{3983B389-BEB3-4780-A20F-9338B848D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6925" y="2817062"/>
              <a:ext cx="1376839" cy="197073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3" name="Picture 12" descr="A group of people playing in the snow&#10;&#10;Description automatically generated with medium confidence">
              <a:extLst>
                <a:ext uri="{FF2B5EF4-FFF2-40B4-BE49-F238E27FC236}">
                  <a16:creationId xmlns:a16="http://schemas.microsoft.com/office/drawing/2014/main" id="{7027B4CC-DAAA-471C-88AA-A148A19CFC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92" r="25834" b="15640"/>
            <a:stretch/>
          </p:blipFill>
          <p:spPr>
            <a:xfrm>
              <a:off x="5981398" y="2817062"/>
              <a:ext cx="2960267" cy="199217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5" name="Picture 14" descr="A person selling food on the street&#10;&#10;Description automatically generated with low confidence">
              <a:extLst>
                <a:ext uri="{FF2B5EF4-FFF2-40B4-BE49-F238E27FC236}">
                  <a16:creationId xmlns:a16="http://schemas.microsoft.com/office/drawing/2014/main" id="{9205F121-7A98-4C42-9916-B155E6D52D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535"/>
            <a:stretch/>
          </p:blipFill>
          <p:spPr>
            <a:xfrm>
              <a:off x="9159555" y="2817062"/>
              <a:ext cx="1717698" cy="200847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B4DF7082-E58C-4106-AFFD-95ECD616A23C}"/>
              </a:ext>
            </a:extLst>
          </p:cNvPr>
          <p:cNvSpPr txBox="1"/>
          <p:nvPr/>
        </p:nvSpPr>
        <p:spPr>
          <a:xfrm>
            <a:off x="1295402" y="4776583"/>
            <a:ext cx="31160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March: </a:t>
            </a:r>
            <a:r>
              <a:rPr lang="en-US" sz="2400" dirty="0"/>
              <a:t>AGM Cancelled</a:t>
            </a:r>
          </a:p>
        </p:txBody>
      </p:sp>
    </p:spTree>
    <p:extLst>
      <p:ext uri="{BB962C8B-B14F-4D97-AF65-F5344CB8AC3E}">
        <p14:creationId xmlns:p14="http://schemas.microsoft.com/office/powerpoint/2010/main" val="21848147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2CDD5AC9-E4A3-427D-8300-6082802A19CA}"/>
              </a:ext>
            </a:extLst>
          </p:cNvPr>
          <p:cNvGrpSpPr/>
          <p:nvPr/>
        </p:nvGrpSpPr>
        <p:grpSpPr>
          <a:xfrm>
            <a:off x="1018251" y="2940596"/>
            <a:ext cx="4372504" cy="2777589"/>
            <a:chOff x="6451252" y="1737152"/>
            <a:chExt cx="4436431" cy="3015052"/>
          </a:xfrm>
        </p:grpSpPr>
        <p:pic>
          <p:nvPicPr>
            <p:cNvPr id="7" name="Picture 6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F9D81207-D5FB-4889-BCBE-B7ED5157D8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23507" y="3423337"/>
              <a:ext cx="1064175" cy="132886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381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D7B816D-0492-4268-A2BE-B4A32F582B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3516" y="1737152"/>
              <a:ext cx="1492499" cy="170423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381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pic>
          <p:nvPicPr>
            <p:cNvPr id="11" name="Picture 10" descr="A picture containing window&#10;&#10;Description automatically generated">
              <a:extLst>
                <a:ext uri="{FF2B5EF4-FFF2-40B4-BE49-F238E27FC236}">
                  <a16:creationId xmlns:a16="http://schemas.microsoft.com/office/drawing/2014/main" id="{159FAE85-7748-4632-A3D2-86ED34E5AB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01" t="9279"/>
            <a:stretch/>
          </p:blipFill>
          <p:spPr>
            <a:xfrm>
              <a:off x="9566015" y="1737152"/>
              <a:ext cx="1321668" cy="172227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381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pic>
          <p:nvPicPr>
            <p:cNvPr id="17" name="Picture 16" descr="A picture containing building&#10;&#10;Description automatically generated">
              <a:extLst>
                <a:ext uri="{FF2B5EF4-FFF2-40B4-BE49-F238E27FC236}">
                  <a16:creationId xmlns:a16="http://schemas.microsoft.com/office/drawing/2014/main" id="{ABDF3D12-B14D-40A7-94B5-AA5AF99BA9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199" t="18716" r="28722" b="25688"/>
            <a:stretch/>
          </p:blipFill>
          <p:spPr>
            <a:xfrm rot="16200000">
              <a:off x="6330032" y="2839286"/>
              <a:ext cx="2034138" cy="179169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381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pic>
          <p:nvPicPr>
            <p:cNvPr id="3" name="Picture 2" descr="A drawing on a piece of paper&#10;&#10;Description automatically generated with low confidence">
              <a:extLst>
                <a:ext uri="{FF2B5EF4-FFF2-40B4-BE49-F238E27FC236}">
                  <a16:creationId xmlns:a16="http://schemas.microsoft.com/office/drawing/2014/main" id="{7E997816-6EEC-4849-BC6A-13D3D86B93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835" r="11753" b="1"/>
            <a:stretch/>
          </p:blipFill>
          <p:spPr>
            <a:xfrm>
              <a:off x="8242950" y="3441383"/>
              <a:ext cx="1580558" cy="131082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381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pic>
          <p:nvPicPr>
            <p:cNvPr id="19" name="Picture 18" descr="A picture containing text, fabric&#10;&#10;Description automatically generated">
              <a:extLst>
                <a:ext uri="{FF2B5EF4-FFF2-40B4-BE49-F238E27FC236}">
                  <a16:creationId xmlns:a16="http://schemas.microsoft.com/office/drawing/2014/main" id="{C31AD598-9067-4BE3-B457-F6DD96F31A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1252" y="1737153"/>
              <a:ext cx="1622263" cy="102944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381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6615CA3-9E0A-4ADC-8562-45CB7D31397C}"/>
              </a:ext>
            </a:extLst>
          </p:cNvPr>
          <p:cNvGrpSpPr/>
          <p:nvPr/>
        </p:nvGrpSpPr>
        <p:grpSpPr>
          <a:xfrm>
            <a:off x="1018251" y="1191224"/>
            <a:ext cx="4285147" cy="1555961"/>
            <a:chOff x="864990" y="846095"/>
            <a:chExt cx="4285147" cy="1555961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626EBB1-B3A2-4856-BC4B-AF2BC62FFB38}"/>
                </a:ext>
              </a:extLst>
            </p:cNvPr>
            <p:cNvSpPr txBox="1"/>
            <p:nvPr/>
          </p:nvSpPr>
          <p:spPr>
            <a:xfrm>
              <a:off x="933185" y="846095"/>
              <a:ext cx="395127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/>
                <a:t>March-April:</a:t>
              </a:r>
              <a:r>
                <a:rPr lang="en-US" sz="2400" dirty="0"/>
                <a:t> Weekly Window </a:t>
              </a:r>
            </a:p>
            <a:p>
              <a:pPr algn="ctr"/>
              <a:r>
                <a:rPr lang="en-US" sz="2400" dirty="0"/>
                <a:t>Decorating Themes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E27ACBA-C91A-447D-9F56-B4EC17184240}"/>
                </a:ext>
              </a:extLst>
            </p:cNvPr>
            <p:cNvSpPr txBox="1"/>
            <p:nvPr/>
          </p:nvSpPr>
          <p:spPr>
            <a:xfrm>
              <a:off x="864990" y="1571059"/>
              <a:ext cx="428514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May: </a:t>
              </a:r>
              <a:r>
                <a:rPr lang="en-US" sz="2400" dirty="0"/>
                <a:t>Green Deer Online Sign Up</a:t>
              </a:r>
            </a:p>
            <a:p>
              <a:pPr algn="ctr"/>
              <a:r>
                <a:rPr lang="en-US" sz="2400" dirty="0"/>
                <a:t>&amp; </a:t>
              </a:r>
              <a:r>
                <a:rPr lang="en-US" sz="2400" dirty="0" err="1"/>
                <a:t>Veseys</a:t>
              </a:r>
              <a:r>
                <a:rPr lang="en-US" sz="2400" dirty="0"/>
                <a:t> Fundraiser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F8D75711-B5BA-4578-8F2D-2D7AA8B460AE}"/>
              </a:ext>
            </a:extLst>
          </p:cNvPr>
          <p:cNvSpPr txBox="1"/>
          <p:nvPr/>
        </p:nvSpPr>
        <p:spPr>
          <a:xfrm>
            <a:off x="5814656" y="863173"/>
            <a:ext cx="53108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August: </a:t>
            </a:r>
            <a:r>
              <a:rPr lang="en-US" sz="2400" dirty="0"/>
              <a:t>“In the Neighbourhood” Concert</a:t>
            </a:r>
          </a:p>
          <a:p>
            <a:pPr algn="ctr"/>
            <a:r>
              <a:rPr lang="en-US" sz="2400" dirty="0"/>
              <a:t>with Red Deer Arts Council</a:t>
            </a:r>
          </a:p>
        </p:txBody>
      </p:sp>
      <p:pic>
        <p:nvPicPr>
          <p:cNvPr id="4" name="Picture 3" descr="A picture containing tree, ground, outdoor, building&#10;&#10;Description automatically generated">
            <a:extLst>
              <a:ext uri="{FF2B5EF4-FFF2-40B4-BE49-F238E27FC236}">
                <a16:creationId xmlns:a16="http://schemas.microsoft.com/office/drawing/2014/main" id="{BC7F4F1B-DCB4-411A-8612-9AC094DB443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114" y="1829460"/>
            <a:ext cx="5713896" cy="277758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1776536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43ED190-9EAB-4124-A160-B5F46AB7ADC7}"/>
              </a:ext>
            </a:extLst>
          </p:cNvPr>
          <p:cNvSpPr txBox="1"/>
          <p:nvPr/>
        </p:nvSpPr>
        <p:spPr>
          <a:xfrm>
            <a:off x="5748268" y="830723"/>
            <a:ext cx="44700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December: </a:t>
            </a:r>
            <a:r>
              <a:rPr lang="en-US" sz="2400" dirty="0"/>
              <a:t>Deck the Halls </a:t>
            </a:r>
            <a:r>
              <a:rPr lang="en-US" sz="2400" dirty="0" err="1"/>
              <a:t>Y’All</a:t>
            </a:r>
            <a:r>
              <a:rPr lang="en-US" sz="2400" dirty="0"/>
              <a:t> &amp;</a:t>
            </a:r>
          </a:p>
          <a:p>
            <a:pPr algn="ctr"/>
            <a:r>
              <a:rPr lang="en-US" sz="2400" dirty="0"/>
              <a:t>First Ever Holiday Lights Contest</a:t>
            </a:r>
          </a:p>
          <a:p>
            <a:pPr algn="ctr"/>
            <a:r>
              <a:rPr lang="en-US" sz="2400" dirty="0"/>
              <a:t>with City of Red Deer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3839E62-181F-4DD3-8BED-8CA614E3A541}"/>
              </a:ext>
            </a:extLst>
          </p:cNvPr>
          <p:cNvGrpSpPr/>
          <p:nvPr/>
        </p:nvGrpSpPr>
        <p:grpSpPr>
          <a:xfrm>
            <a:off x="713717" y="578946"/>
            <a:ext cx="4585422" cy="5565885"/>
            <a:chOff x="722106" y="646058"/>
            <a:chExt cx="4585422" cy="5565885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14EF56A-8F7D-4389-B3EB-7BB5F9FC82CB}"/>
                </a:ext>
              </a:extLst>
            </p:cNvPr>
            <p:cNvSpPr txBox="1"/>
            <p:nvPr/>
          </p:nvSpPr>
          <p:spPr>
            <a:xfrm>
              <a:off x="722106" y="646058"/>
              <a:ext cx="4585422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August: </a:t>
              </a:r>
              <a:r>
                <a:rPr lang="en-US" sz="2400" dirty="0"/>
                <a:t>Drive-In Movie Night with </a:t>
              </a:r>
            </a:p>
            <a:p>
              <a:pPr algn="ctr"/>
              <a:r>
                <a:rPr lang="en-US" sz="2400" dirty="0">
                  <a:solidFill>
                    <a:schemeClr val="accent2">
                      <a:lumMod val="75000"/>
                    </a:schemeClr>
                  </a:solidFill>
                </a:rPr>
                <a:t>Fresh Aire Cinemas</a:t>
              </a:r>
            </a:p>
            <a:p>
              <a:pPr algn="ctr"/>
              <a:r>
                <a:rPr lang="en-US" sz="2400" dirty="0">
                  <a:solidFill>
                    <a:schemeClr val="accent2">
                      <a:lumMod val="75000"/>
                    </a:schemeClr>
                  </a:solidFill>
                </a:rPr>
                <a:t>City of Red Deer</a:t>
              </a:r>
            </a:p>
            <a:p>
              <a:pPr algn="ctr"/>
              <a:r>
                <a:rPr lang="en-US" sz="2400" dirty="0">
                  <a:solidFill>
                    <a:schemeClr val="accent2">
                      <a:lumMod val="75000"/>
                    </a:schemeClr>
                  </a:solidFill>
                </a:rPr>
                <a:t>Shunda </a:t>
              </a:r>
            </a:p>
          </p:txBody>
        </p:sp>
        <p:pic>
          <p:nvPicPr>
            <p:cNvPr id="5" name="Picture 4" descr="A picture containing text, outdoor, way, road&#10;&#10;Description automatically generated">
              <a:extLst>
                <a:ext uri="{FF2B5EF4-FFF2-40B4-BE49-F238E27FC236}">
                  <a16:creationId xmlns:a16="http://schemas.microsoft.com/office/drawing/2014/main" id="{E2857F85-F2FB-47CC-A0BD-34624DCE70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68" t="37611" r="20610" b="359"/>
            <a:stretch/>
          </p:blipFill>
          <p:spPr>
            <a:xfrm>
              <a:off x="1392346" y="4642283"/>
              <a:ext cx="3138685" cy="1569660"/>
            </a:xfrm>
            <a:prstGeom prst="rect">
              <a:avLst/>
            </a:prstGeom>
          </p:spPr>
        </p:pic>
        <p:pic>
          <p:nvPicPr>
            <p:cNvPr id="7" name="Picture 6" descr="A picture containing text, outdoor, road, person&#10;&#10;Description automatically generated">
              <a:extLst>
                <a:ext uri="{FF2B5EF4-FFF2-40B4-BE49-F238E27FC236}">
                  <a16:creationId xmlns:a16="http://schemas.microsoft.com/office/drawing/2014/main" id="{D12032DC-55D3-4125-97F5-239A981D17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2573" y="2215718"/>
              <a:ext cx="2382474" cy="2322912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968C009-5973-4E16-A7A0-63F165A469F2}"/>
              </a:ext>
            </a:extLst>
          </p:cNvPr>
          <p:cNvGrpSpPr/>
          <p:nvPr/>
        </p:nvGrpSpPr>
        <p:grpSpPr>
          <a:xfrm>
            <a:off x="4706451" y="2215718"/>
            <a:ext cx="6553703" cy="1773004"/>
            <a:chOff x="4923377" y="4265887"/>
            <a:chExt cx="6553703" cy="1773004"/>
          </a:xfrm>
        </p:grpSpPr>
        <p:pic>
          <p:nvPicPr>
            <p:cNvPr id="9" name="Picture 8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F6A1496B-B75D-41B3-89E4-EDB26F3FA7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795" b="35658"/>
            <a:stretch/>
          </p:blipFill>
          <p:spPr>
            <a:xfrm>
              <a:off x="4923377" y="4265887"/>
              <a:ext cx="1971132" cy="1766379"/>
            </a:xfrm>
            <a:prstGeom prst="rect">
              <a:avLst/>
            </a:prstGeom>
          </p:spPr>
        </p:pic>
        <p:pic>
          <p:nvPicPr>
            <p:cNvPr id="11" name="Picture 10" descr="A picture containing ground, outdoor, purple&#10;&#10;Description automatically generated">
              <a:extLst>
                <a:ext uri="{FF2B5EF4-FFF2-40B4-BE49-F238E27FC236}">
                  <a16:creationId xmlns:a16="http://schemas.microsoft.com/office/drawing/2014/main" id="{CD92F1B9-31E5-4382-9127-54D916BA4E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530"/>
            <a:stretch/>
          </p:blipFill>
          <p:spPr>
            <a:xfrm>
              <a:off x="6956657" y="4272513"/>
              <a:ext cx="3106706" cy="1766378"/>
            </a:xfrm>
            <a:prstGeom prst="rect">
              <a:avLst/>
            </a:prstGeom>
          </p:spPr>
        </p:pic>
        <p:pic>
          <p:nvPicPr>
            <p:cNvPr id="13" name="Picture 12" descr="A picture containing piece&#10;&#10;Description automatically generated">
              <a:extLst>
                <a:ext uri="{FF2B5EF4-FFF2-40B4-BE49-F238E27FC236}">
                  <a16:creationId xmlns:a16="http://schemas.microsoft.com/office/drawing/2014/main" id="{03B09DED-5D4E-4377-9198-769B9F0EF9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709" b="22362"/>
            <a:stretch/>
          </p:blipFill>
          <p:spPr>
            <a:xfrm>
              <a:off x="10098102" y="4265887"/>
              <a:ext cx="1378978" cy="17663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52384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grass, tree, outdoor, sky&#10;&#10;Description automatically generated">
            <a:extLst>
              <a:ext uri="{FF2B5EF4-FFF2-40B4-BE49-F238E27FC236}">
                <a16:creationId xmlns:a16="http://schemas.microsoft.com/office/drawing/2014/main" id="{7A497A5C-1A27-49CA-833B-0D86E96F009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96" y="709148"/>
            <a:ext cx="10801208" cy="54770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33606C-EEDD-43FE-81D3-FAEF4F3E1FAE}"/>
              </a:ext>
            </a:extLst>
          </p:cNvPr>
          <p:cNvSpPr txBox="1"/>
          <p:nvPr/>
        </p:nvSpPr>
        <p:spPr>
          <a:xfrm>
            <a:off x="998289" y="2491520"/>
            <a:ext cx="83243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313 Follows on @WaskasooCommunity Facebook Page</a:t>
            </a:r>
          </a:p>
          <a:p>
            <a:r>
              <a:rPr lang="en-US" sz="2400" dirty="0"/>
              <a:t>151 Members in Waskasoo Neighbourhood Watch Facebook Group</a:t>
            </a:r>
          </a:p>
          <a:p>
            <a:r>
              <a:rPr lang="en-US" sz="2400" dirty="0"/>
              <a:t>78 Members of the Waskasoo E-mail List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42C45C-BE1D-4389-8C03-561A0E1D1FD8}"/>
              </a:ext>
            </a:extLst>
          </p:cNvPr>
          <p:cNvSpPr txBox="1"/>
          <p:nvPr/>
        </p:nvSpPr>
        <p:spPr>
          <a:xfrm>
            <a:off x="998289" y="3797929"/>
            <a:ext cx="1035201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Letter to the Co-Op regarding the store closure. Followed with a meeting. </a:t>
            </a:r>
          </a:p>
          <a:p>
            <a:r>
              <a:rPr lang="en-US" sz="2400" dirty="0"/>
              <a:t>Met with Armouries personnel </a:t>
            </a:r>
          </a:p>
          <a:p>
            <a:r>
              <a:rPr lang="en-US" sz="2400" dirty="0"/>
              <a:t>Represented at CORD Community Association Meetings</a:t>
            </a:r>
          </a:p>
          <a:p>
            <a:r>
              <a:rPr lang="en-US" sz="2400" dirty="0"/>
              <a:t>Facilitated COVID-19 Offering and Getting Help email list</a:t>
            </a:r>
          </a:p>
          <a:p>
            <a:r>
              <a:rPr lang="en-US" sz="2400" dirty="0"/>
              <a:t>Gazebo and Drive In Movie Questions</a:t>
            </a:r>
          </a:p>
          <a:p>
            <a:r>
              <a:rPr lang="en-US" sz="2400" dirty="0"/>
              <a:t>Met with Planning Re: PS Land Zoning</a:t>
            </a:r>
          </a:p>
          <a:p>
            <a:endParaRPr lang="en-US" sz="2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3AA9E1-5F5C-43B2-B306-C6C13245F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898264"/>
            <a:ext cx="9601196" cy="1303867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COMMUNICATIONS</a:t>
            </a:r>
          </a:p>
        </p:txBody>
      </p:sp>
    </p:spTree>
    <p:extLst>
      <p:ext uri="{BB962C8B-B14F-4D97-AF65-F5344CB8AC3E}">
        <p14:creationId xmlns:p14="http://schemas.microsoft.com/office/powerpoint/2010/main" val="6094276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4537B15-C46A-4949-B470-64B6EA0FE5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87" y="3914056"/>
            <a:ext cx="4766647" cy="2011116"/>
          </a:xfrm>
          <a:prstGeom prst="rect">
            <a:avLst/>
          </a:prstGeom>
        </p:spPr>
      </p:pic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DAFDE26E-7C35-4E9D-8848-6BE504D7B8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8" t="-330" r="188" b="38592"/>
          <a:stretch/>
        </p:blipFill>
        <p:spPr>
          <a:xfrm>
            <a:off x="946351" y="655061"/>
            <a:ext cx="4677983" cy="3122265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C401C754-A46C-4C4D-80BB-E9D11CE2E5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55059"/>
            <a:ext cx="3664519" cy="53656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F02D36E-D2F3-4EC6-9C20-587C983607B7}"/>
              </a:ext>
            </a:extLst>
          </p:cNvPr>
          <p:cNvSpPr txBox="1"/>
          <p:nvPr/>
        </p:nvSpPr>
        <p:spPr>
          <a:xfrm rot="16200000">
            <a:off x="8426124" y="2544292"/>
            <a:ext cx="4258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>
                <a:solidFill>
                  <a:srgbClr val="0070C0"/>
                </a:solidFill>
              </a:rPr>
              <a:t>In</a:t>
            </a:r>
            <a:r>
              <a:rPr lang="en-US" sz="3200" b="1" dirty="0">
                <a:solidFill>
                  <a:srgbClr val="0070C0"/>
                </a:solidFill>
              </a:rPr>
              <a:t> the News</a:t>
            </a:r>
          </a:p>
        </p:txBody>
      </p:sp>
    </p:spTree>
    <p:extLst>
      <p:ext uri="{BB962C8B-B14F-4D97-AF65-F5344CB8AC3E}">
        <p14:creationId xmlns:p14="http://schemas.microsoft.com/office/powerpoint/2010/main" val="13737455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3F764-B334-41D0-8BB2-6F1678C81F7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167384" y="423709"/>
            <a:ext cx="4724400" cy="1303338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0070C0"/>
                </a:solidFill>
              </a:rPr>
              <a:t>DEVELOPMENTS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1C982E-F896-4223-878E-30E01593F08A}"/>
              </a:ext>
            </a:extLst>
          </p:cNvPr>
          <p:cNvSpPr txBox="1"/>
          <p:nvPr/>
        </p:nvSpPr>
        <p:spPr>
          <a:xfrm>
            <a:off x="7150162" y="1727047"/>
            <a:ext cx="3647024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Tx/>
              <a:buAutoNum type="alphaUcPeriod"/>
            </a:pPr>
            <a:r>
              <a:rPr lang="en-US" sz="2400" dirty="0"/>
              <a:t>Parkland CLASS Property</a:t>
            </a:r>
          </a:p>
          <a:p>
            <a:pPr marL="342900" indent="-342900">
              <a:buFontTx/>
              <a:buAutoNum type="alphaUcPeriod"/>
            </a:pPr>
            <a:endParaRPr lang="en-US" sz="2400" dirty="0"/>
          </a:p>
          <a:p>
            <a:pPr marL="342900" indent="-342900">
              <a:buAutoNum type="alphaUcPeriod"/>
            </a:pPr>
            <a:r>
              <a:rPr lang="en-US" sz="2400" dirty="0"/>
              <a:t>Chinooks Edge Property</a:t>
            </a:r>
          </a:p>
          <a:p>
            <a:pPr marL="342900" indent="-342900">
              <a:buAutoNum type="alphaUcPeriod"/>
            </a:pPr>
            <a:endParaRPr lang="en-US" sz="2400" dirty="0"/>
          </a:p>
          <a:p>
            <a:pPr marL="342900" indent="-342900">
              <a:buAutoNum type="alphaUcPeriod"/>
            </a:pPr>
            <a:r>
              <a:rPr lang="en-US" sz="2400" dirty="0"/>
              <a:t>4419 55 St. </a:t>
            </a:r>
          </a:p>
          <a:p>
            <a:pPr marL="342900" indent="-342900">
              <a:buAutoNum type="alphaUcPeriod"/>
            </a:pPr>
            <a:endParaRPr lang="en-US" sz="2400" dirty="0"/>
          </a:p>
          <a:p>
            <a:pPr marL="342900" indent="-342900">
              <a:buAutoNum type="alphaUcPeriod"/>
            </a:pPr>
            <a:r>
              <a:rPr lang="en-US" sz="2400" dirty="0"/>
              <a:t>5708 47A Ave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7C9E30A-A498-4D39-8569-B67AFEA26FA2}"/>
              </a:ext>
            </a:extLst>
          </p:cNvPr>
          <p:cNvGrpSpPr/>
          <p:nvPr/>
        </p:nvGrpSpPr>
        <p:grpSpPr>
          <a:xfrm>
            <a:off x="845404" y="1578914"/>
            <a:ext cx="6133893" cy="4550410"/>
            <a:chOff x="4706227" y="1142625"/>
            <a:chExt cx="6504977" cy="473324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CFF1960-4FB1-401B-89D8-0182C6FDD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06227" y="1142625"/>
              <a:ext cx="6504977" cy="473324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8A790EA-71A9-4B77-94A5-C9A150C3702B}"/>
                </a:ext>
              </a:extLst>
            </p:cNvPr>
            <p:cNvSpPr txBox="1"/>
            <p:nvPr/>
          </p:nvSpPr>
          <p:spPr>
            <a:xfrm>
              <a:off x="9042587" y="1604689"/>
              <a:ext cx="3417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FF00"/>
                  </a:solidFill>
                </a:rPr>
                <a:t>A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B8097D5-D06B-4B9E-9666-86A835C175C6}"/>
                </a:ext>
              </a:extLst>
            </p:cNvPr>
            <p:cNvSpPr txBox="1"/>
            <p:nvPr/>
          </p:nvSpPr>
          <p:spPr>
            <a:xfrm>
              <a:off x="8013752" y="2560106"/>
              <a:ext cx="3417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FF00"/>
                  </a:solidFill>
                </a:rPr>
                <a:t>B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BECA633-08DB-4099-87DF-5922B19D38C7}"/>
                </a:ext>
              </a:extLst>
            </p:cNvPr>
            <p:cNvSpPr txBox="1"/>
            <p:nvPr/>
          </p:nvSpPr>
          <p:spPr>
            <a:xfrm>
              <a:off x="7787835" y="5182339"/>
              <a:ext cx="3417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FF00"/>
                  </a:solidFill>
                </a:rPr>
                <a:t>C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C7318A8-0502-4E55-A77E-09CB6A4FDF51}"/>
                </a:ext>
              </a:extLst>
            </p:cNvPr>
            <p:cNvSpPr txBox="1"/>
            <p:nvPr/>
          </p:nvSpPr>
          <p:spPr>
            <a:xfrm>
              <a:off x="6207853" y="3825975"/>
              <a:ext cx="3626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FF00"/>
                  </a:solidFill>
                </a:rPr>
                <a:t>D</a:t>
              </a:r>
            </a:p>
          </p:txBody>
        </p: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B4930F0-46AD-4FBD-972F-C1EF5013999F}"/>
              </a:ext>
            </a:extLst>
          </p:cNvPr>
          <p:cNvCxnSpPr>
            <a:cxnSpLocks/>
          </p:cNvCxnSpPr>
          <p:nvPr/>
        </p:nvCxnSpPr>
        <p:spPr>
          <a:xfrm flipH="1">
            <a:off x="1426128" y="1459684"/>
            <a:ext cx="908527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CCCE53C-87B3-4CB1-97F0-55F4593030C0}"/>
              </a:ext>
            </a:extLst>
          </p:cNvPr>
          <p:cNvCxnSpPr>
            <a:cxnSpLocks/>
          </p:cNvCxnSpPr>
          <p:nvPr/>
        </p:nvCxnSpPr>
        <p:spPr>
          <a:xfrm flipH="1">
            <a:off x="4444923" y="2484596"/>
            <a:ext cx="12438" cy="812111"/>
          </a:xfrm>
          <a:prstGeom prst="line">
            <a:avLst/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id="{F99FFCB3-4D30-4B81-9230-5180137F6350}"/>
              </a:ext>
            </a:extLst>
          </p:cNvPr>
          <p:cNvCxnSpPr>
            <a:cxnSpLocks/>
          </p:cNvCxnSpPr>
          <p:nvPr/>
        </p:nvCxnSpPr>
        <p:spPr>
          <a:xfrm flipV="1">
            <a:off x="4339198" y="2334344"/>
            <a:ext cx="1190386" cy="150252"/>
          </a:xfrm>
          <a:prstGeom prst="bentConnector3">
            <a:avLst>
              <a:gd name="adj1" fmla="val 69732"/>
            </a:avLst>
          </a:prstGeom>
          <a:ln w="28575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3" name="Trapezoid 22">
            <a:extLst>
              <a:ext uri="{FF2B5EF4-FFF2-40B4-BE49-F238E27FC236}">
                <a16:creationId xmlns:a16="http://schemas.microsoft.com/office/drawing/2014/main" id="{332CFCB4-A6DC-4E65-BD40-1BB01BCABF26}"/>
              </a:ext>
            </a:extLst>
          </p:cNvPr>
          <p:cNvSpPr/>
          <p:nvPr/>
        </p:nvSpPr>
        <p:spPr>
          <a:xfrm rot="928068">
            <a:off x="4157075" y="2764523"/>
            <a:ext cx="283753" cy="255818"/>
          </a:xfrm>
          <a:prstGeom prst="trapezoi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751B000-07CC-4F06-BEB7-B08EF63CA037}"/>
              </a:ext>
            </a:extLst>
          </p:cNvPr>
          <p:cNvSpPr/>
          <p:nvPr/>
        </p:nvSpPr>
        <p:spPr>
          <a:xfrm>
            <a:off x="5256655" y="2023130"/>
            <a:ext cx="272929" cy="26736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4B12241-4228-48C1-934F-93CA38772468}"/>
              </a:ext>
            </a:extLst>
          </p:cNvPr>
          <p:cNvSpPr/>
          <p:nvPr/>
        </p:nvSpPr>
        <p:spPr>
          <a:xfrm>
            <a:off x="4396972" y="2395138"/>
            <a:ext cx="120779" cy="675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3788315-113B-4E55-A501-5681D53A2AF5}"/>
              </a:ext>
            </a:extLst>
          </p:cNvPr>
          <p:cNvSpPr txBox="1"/>
          <p:nvPr/>
        </p:nvSpPr>
        <p:spPr>
          <a:xfrm>
            <a:off x="7150162" y="4767270"/>
            <a:ext cx="33473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Shapes for possible developments </a:t>
            </a:r>
          </a:p>
          <a:p>
            <a:r>
              <a:rPr lang="en-US" dirty="0"/>
              <a:t>are NOT TO SCALE and lot lines </a:t>
            </a:r>
          </a:p>
          <a:p>
            <a:r>
              <a:rPr lang="en-US" dirty="0"/>
              <a:t>are ESTIMATED</a:t>
            </a:r>
          </a:p>
        </p:txBody>
      </p:sp>
    </p:spTree>
    <p:extLst>
      <p:ext uri="{BB962C8B-B14F-4D97-AF65-F5344CB8AC3E}">
        <p14:creationId xmlns:p14="http://schemas.microsoft.com/office/powerpoint/2010/main" val="160105762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757</TotalTime>
  <Words>1578</Words>
  <Application>Microsoft Office PowerPoint</Application>
  <PresentationFormat>Widescreen</PresentationFormat>
  <Paragraphs>240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 Light</vt:lpstr>
      <vt:lpstr>Garamond</vt:lpstr>
      <vt:lpstr>Wingdings</vt:lpstr>
      <vt:lpstr>Organic</vt:lpstr>
      <vt:lpstr>2019 &amp; 2020 AGMs</vt:lpstr>
      <vt:lpstr>DIRECTORS’ REPORT</vt:lpstr>
      <vt:lpstr>PowerPoint Presentation</vt:lpstr>
      <vt:lpstr>2020 EVENTS</vt:lpstr>
      <vt:lpstr>PowerPoint Presentation</vt:lpstr>
      <vt:lpstr>PowerPoint Presentation</vt:lpstr>
      <vt:lpstr>COMMUNICATIONS</vt:lpstr>
      <vt:lpstr>PowerPoint Presentation</vt:lpstr>
      <vt:lpstr>DEVELOPMENTS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TREASURER’S REPORT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2021 BOARD ELECTIONS</vt:lpstr>
      <vt:lpstr>PowerPoint Presentation</vt:lpstr>
      <vt:lpstr>Honorary Lifetime Members: The Nolets</vt:lpstr>
      <vt:lpstr>Discussion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AGMs</dc:title>
  <dc:creator>Brenda Garrett</dc:creator>
  <cp:lastModifiedBy>Brenda Garrett</cp:lastModifiedBy>
  <cp:revision>62</cp:revision>
  <cp:lastPrinted>2021-03-25T17:54:49Z</cp:lastPrinted>
  <dcterms:created xsi:type="dcterms:W3CDTF">2021-03-15T23:52:28Z</dcterms:created>
  <dcterms:modified xsi:type="dcterms:W3CDTF">2021-03-25T18:01:25Z</dcterms:modified>
</cp:coreProperties>
</file>